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71" r:id="rId13"/>
    <p:sldId id="265" r:id="rId14"/>
    <p:sldId id="270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Роль Православия в освоении Енисейской Сибири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en-US" dirty="0" smtClean="0"/>
              <a:t>XVIII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начале </a:t>
            </a:r>
            <a:r>
              <a:rPr lang="en-US" dirty="0" smtClean="0"/>
              <a:t>XX</a:t>
            </a:r>
            <a:r>
              <a:rPr lang="ru-RU" dirty="0" smtClean="0"/>
              <a:t> вв.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Миссионерство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XVIII в. христианизация приобретает характер государственной политики</a:t>
            </a:r>
          </a:p>
          <a:p>
            <a:r>
              <a:rPr lang="ru-RU" dirty="0" smtClean="0"/>
              <a:t>Проповедники сталкивались со сложными условиями в ходе миссионерской деятельности (плохие дороги, суровый климат, отсутствие удобных помещений для церковных служб)</a:t>
            </a:r>
          </a:p>
          <a:p>
            <a:r>
              <a:rPr lang="ru-RU" dirty="0" smtClean="0"/>
              <a:t>Крестившихся инородцев поощряли материально</a:t>
            </a:r>
          </a:p>
          <a:p>
            <a:r>
              <a:rPr lang="ru-RU" dirty="0" smtClean="0"/>
              <a:t>Списание «</a:t>
            </a:r>
            <a:r>
              <a:rPr lang="ru-RU" dirty="0" err="1" smtClean="0"/>
              <a:t>ясашного</a:t>
            </a:r>
            <a:r>
              <a:rPr lang="ru-RU" dirty="0" smtClean="0"/>
              <a:t>» платежа</a:t>
            </a:r>
          </a:p>
          <a:p>
            <a:r>
              <a:rPr lang="ru-RU" dirty="0" smtClean="0"/>
              <a:t>Санкции за несоблюдение крещеными инородцами православных обрядов (епитимья и др.)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Епископ </a:t>
            </a:r>
            <a:r>
              <a:rPr lang="ru-RU" sz="3600" dirty="0" err="1" smtClean="0"/>
              <a:t>Никодим</a:t>
            </a:r>
            <a:r>
              <a:rPr lang="ru-RU" sz="3600" dirty="0" smtClean="0"/>
              <a:t> (Казанцев) – первый епископ Красноярский и Енисейский</a:t>
            </a:r>
            <a:endParaRPr lang="ru-RU" sz="3600" dirty="0"/>
          </a:p>
        </p:txBody>
      </p:sp>
      <p:pic>
        <p:nvPicPr>
          <p:cNvPr id="3074" name="Picture 2" descr="C:\Users\Надежда\Desktop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463452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Став первым епископом вновь созданной</a:t>
            </a:r>
          </a:p>
          <a:p>
            <a:pPr algn="just"/>
            <a:r>
              <a:rPr lang="ru-RU" dirty="0" smtClean="0"/>
              <a:t>Епархии (1861), </a:t>
            </a:r>
            <a:r>
              <a:rPr lang="ru-RU" dirty="0" smtClean="0"/>
              <a:t>в течение срока своего служения </a:t>
            </a:r>
          </a:p>
          <a:p>
            <a:pPr algn="just"/>
            <a:r>
              <a:rPr lang="ru-RU" dirty="0" smtClean="0"/>
              <a:t>объехал все ее части, о чем оставил подробные описания, вошедшие в его дневниковые записи, а также в епархиальные отчеты.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5699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 smtClean="0"/>
              <a:t>«Как только я получил первую весть о назначении меня </a:t>
            </a:r>
            <a:r>
              <a:rPr lang="ru-RU" i="1" dirty="0" err="1" smtClean="0"/>
              <a:t>Енископом</a:t>
            </a:r>
            <a:r>
              <a:rPr lang="ru-RU" i="1" dirty="0" smtClean="0"/>
              <a:t> Енисейской епархии, у меня открылось намерение совершить путешествие в хладный Туруханск. Признаюсь, главным образом влекло меня любопытство видеть хладный край и бродящие по снегам орды инородцев, однако же и то справедливо, что решаясь ныне совершить путь сей, я молил Бога быть полезным сим жалким людям тем, чем могу и сколько могу». 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602128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Енисейские епархиальные </a:t>
            </a:r>
          </a:p>
          <a:p>
            <a:r>
              <a:rPr lang="ru-RU" sz="1400" b="1" dirty="0" smtClean="0"/>
              <a:t>ведомости, 1908. №1. С. 37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заметок епископа </a:t>
            </a:r>
            <a:r>
              <a:rPr lang="ru-RU" dirty="0" err="1" smtClean="0"/>
              <a:t>Никодима</a:t>
            </a:r>
            <a:r>
              <a:rPr lang="ru-RU" dirty="0" smtClean="0"/>
              <a:t> (Казанцева)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«Через город Енисейск, я проник до заштатного города Туруханска, на реке Енисей, под 66 градусом северной широты. В сей поездке моей, я совершил более 2800 верст,  из коих 2200 верст плыл рекой Енисей в лодке»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51837"/>
            <a:ext cx="79928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«В Туруханске я сам вместе с тамошним Протоиереем крестил одного тунгуса и одного остяка, взрослых (25 лет)  в озере, что под самым городом, при стечении всех жителей сего маленького (менее 300 душ) города. </a:t>
            </a:r>
            <a:endParaRPr lang="ru-RU" sz="1400" b="1" dirty="0" smtClean="0"/>
          </a:p>
          <a:p>
            <a:r>
              <a:rPr lang="ru-RU" sz="1400" b="1" dirty="0" smtClean="0"/>
              <a:t>РГИА Ф. 796, Оп.442, Д.93.</a:t>
            </a:r>
            <a:endParaRPr lang="ru-RU" sz="1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753327"/>
            <a:ext cx="82089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Плывя по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Тунгузке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вперед, мы встретили на берегу, в лесу до пяти юрт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Тунгузов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Я выходил к ним и принят ими с младенческим радушием. Однако мне тут указали бывшего шамана лет 60, и сказывали, будто он иногда возвращается к своему суеверию. Ему стыдно было, когда я стал ему выговаривать за это, и обещался совершенно бросить занятие сие.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обратном пути нас догнали три семейства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тунгузов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и просили крестить их: трех женщин 50, 30 и 20 лет и младенца последней женского же пола в 1 ½ года. – Их крестил сопровождавший меня Благочинный тут же, где стояла наша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ладия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в реке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Тунгузке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– Женщины сии не были доселе крещены за неудобством с их стороны быть у какой-либо церкви, по причине их подвижной жизни и крайней скудости.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/>
              <a:t>РГИА Ф. 796, Оп.442, Д.136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Просветительская деятельность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Подготовка кадров для службы в церквях</a:t>
            </a:r>
          </a:p>
          <a:p>
            <a:r>
              <a:rPr lang="ru-RU" dirty="0" smtClean="0"/>
              <a:t>Открытие учебных заведений (первая латинская школа для детей духовенства в Красноярске, приходские и уездные духовные училища)</a:t>
            </a:r>
          </a:p>
          <a:p>
            <a:r>
              <a:rPr lang="ru-RU" dirty="0" smtClean="0"/>
              <a:t>Распространение книг через церкви и монастыри, в том числе и светского содержания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Реестр книг присланных для распространения в приходы в 1782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114800" cy="326896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«Проповеди»; </a:t>
            </a:r>
          </a:p>
          <a:p>
            <a:r>
              <a:rPr lang="ru-RU" i="1" dirty="0" smtClean="0"/>
              <a:t>«Новый Завет»; </a:t>
            </a:r>
          </a:p>
          <a:p>
            <a:r>
              <a:rPr lang="ru-RU" i="1" dirty="0" smtClean="0"/>
              <a:t>«</a:t>
            </a:r>
            <a:r>
              <a:rPr lang="ru-RU" i="1" dirty="0" err="1" smtClean="0"/>
              <a:t>Молебное</a:t>
            </a:r>
            <a:r>
              <a:rPr lang="ru-RU" i="1" dirty="0" smtClean="0"/>
              <a:t> пение»; </a:t>
            </a:r>
          </a:p>
          <a:p>
            <a:r>
              <a:rPr lang="ru-RU" i="1" dirty="0" smtClean="0"/>
              <a:t>«Служебник»; </a:t>
            </a:r>
          </a:p>
          <a:p>
            <a:r>
              <a:rPr lang="ru-RU" i="1" dirty="0" smtClean="0"/>
              <a:t>«Катехизис»; </a:t>
            </a:r>
          </a:p>
          <a:p>
            <a:r>
              <a:rPr lang="ru-RU" i="1" dirty="0" smtClean="0"/>
              <a:t>«Служба и житие св. Николая Чудотворца»; </a:t>
            </a:r>
          </a:p>
          <a:p>
            <a:r>
              <a:rPr lang="ru-RU" i="1" dirty="0" smtClean="0"/>
              <a:t>«Регламент Духовный»; </a:t>
            </a:r>
          </a:p>
          <a:p>
            <a:r>
              <a:rPr lang="ru-RU" i="1" dirty="0" smtClean="0"/>
              <a:t>«Часослов»; </a:t>
            </a:r>
          </a:p>
          <a:p>
            <a:r>
              <a:rPr lang="ru-RU" i="1" dirty="0" smtClean="0"/>
              <a:t>«Святцы»; </a:t>
            </a:r>
          </a:p>
          <a:p>
            <a:r>
              <a:rPr lang="ru-RU" i="1" dirty="0" smtClean="0"/>
              <a:t>«Требники».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/>
              <a:t>«Регламенты адмиралтейские </a:t>
            </a:r>
            <a:r>
              <a:rPr lang="ru-RU" i="1" dirty="0" err="1" smtClean="0"/>
              <a:t>Санктпетебургской</a:t>
            </a:r>
            <a:r>
              <a:rPr lang="ru-RU" i="1" dirty="0" smtClean="0"/>
              <a:t> печати»; </a:t>
            </a:r>
          </a:p>
          <a:p>
            <a:r>
              <a:rPr lang="ru-RU" i="1" dirty="0" smtClean="0"/>
              <a:t>«</a:t>
            </a:r>
            <a:r>
              <a:rPr lang="ru-RU" i="1" dirty="0" err="1" smtClean="0"/>
              <a:t>Разсуждения</a:t>
            </a:r>
            <a:r>
              <a:rPr lang="ru-RU" i="1" dirty="0" smtClean="0"/>
              <a:t> или дедикации о шведской войне»; </a:t>
            </a:r>
          </a:p>
          <a:p>
            <a:r>
              <a:rPr lang="ru-RU" i="1" dirty="0" smtClean="0"/>
              <a:t>«Регламенты </a:t>
            </a:r>
            <a:r>
              <a:rPr lang="ru-RU" i="1" dirty="0" err="1" smtClean="0"/>
              <a:t>шкипорские</a:t>
            </a:r>
            <a:r>
              <a:rPr lang="ru-RU" i="1" dirty="0" smtClean="0"/>
              <a:t> на </a:t>
            </a:r>
            <a:r>
              <a:rPr lang="ru-RU" i="1" dirty="0" err="1" smtClean="0"/>
              <a:t>галанском</a:t>
            </a:r>
            <a:r>
              <a:rPr lang="ru-RU" i="1" dirty="0" smtClean="0"/>
              <a:t> и российском языках»; </a:t>
            </a:r>
          </a:p>
          <a:p>
            <a:r>
              <a:rPr lang="ru-RU" i="1" dirty="0" smtClean="0"/>
              <a:t>«Грамоты цесарские на немецком языке»; </a:t>
            </a:r>
          </a:p>
          <a:p>
            <a:r>
              <a:rPr lang="ru-RU" i="1" dirty="0" smtClean="0"/>
              <a:t>«Ратификации на русском языке»; </a:t>
            </a:r>
          </a:p>
          <a:p>
            <a:r>
              <a:rPr lang="ru-RU" i="1" dirty="0" smtClean="0"/>
              <a:t>«Описание торжественных врат»; </a:t>
            </a:r>
          </a:p>
          <a:p>
            <a:r>
              <a:rPr lang="ru-RU" i="1" dirty="0" smtClean="0"/>
              <a:t>«Пропорции с цифирными табелями о оснастке аглицких кораблей; оные же, без цифирных литер»; </a:t>
            </a:r>
          </a:p>
          <a:p>
            <a:r>
              <a:rPr lang="ru-RU" i="1" dirty="0" smtClean="0"/>
              <a:t>«Манифесты о разрыве с турками мира»; </a:t>
            </a:r>
          </a:p>
          <a:p>
            <a:r>
              <a:rPr lang="ru-RU" i="1" dirty="0" smtClean="0"/>
              <a:t>«Уставы воинские на русском языке»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01208"/>
            <a:ext cx="331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ТФ ГАТО. Ф.156. Оп. 2. Д. 903. Л. 1–2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Благотворительность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Попытка организации общественного призрения (богадельни) – </a:t>
            </a:r>
            <a:r>
              <a:rPr lang="ru-RU" sz="2400" dirty="0" smtClean="0"/>
              <a:t>на их содержание поступали штрафы с </a:t>
            </a:r>
            <a:r>
              <a:rPr lang="ru-RU" sz="2400" dirty="0" err="1" smtClean="0"/>
              <a:t>неисповедовавшихся</a:t>
            </a:r>
            <a:r>
              <a:rPr lang="ru-RU" sz="2400" dirty="0" smtClean="0"/>
              <a:t> прихожан</a:t>
            </a:r>
          </a:p>
          <a:p>
            <a:pPr>
              <a:buNone/>
            </a:pPr>
            <a:r>
              <a:rPr lang="ru-RU" sz="1500" i="1" dirty="0" smtClean="0"/>
              <a:t>«…состоящая в городе Красноярске богадельня на едином месте в прошлом 1787 г. построена мною Елисеевым на собственный кошт, а на содержании той богадельни состоит жительствующие в Красноярске разного звания люди: женского полу 6, мужского полу 2».</a:t>
            </a:r>
          </a:p>
          <a:p>
            <a:pPr>
              <a:buNone/>
            </a:pPr>
            <a:r>
              <a:rPr lang="ru-RU" sz="1500" i="1" dirty="0" smtClean="0"/>
              <a:t>(</a:t>
            </a:r>
            <a:r>
              <a:rPr lang="ru-RU" sz="1500" baseline="30000" dirty="0" smtClean="0"/>
              <a:t> </a:t>
            </a:r>
            <a:r>
              <a:rPr lang="ru-RU" sz="1500" b="1" i="1" dirty="0" smtClean="0"/>
              <a:t>ГАКК. Ф. 592. Оп.1. Д. 192 Л. 8, 25</a:t>
            </a:r>
            <a:r>
              <a:rPr lang="ru-RU" sz="1500" i="1" dirty="0" smtClean="0"/>
              <a:t>)</a:t>
            </a:r>
            <a:endParaRPr lang="ru-RU" sz="1500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Синельниковское</a:t>
            </a:r>
            <a:r>
              <a:rPr lang="ru-RU" dirty="0" smtClean="0"/>
              <a:t> благотворительное общество» (</a:t>
            </a:r>
            <a:r>
              <a:rPr lang="ru-RU" sz="2100" dirty="0" smtClean="0"/>
              <a:t>1874, Красноярск, помощь нищим, детям-сиротам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Благотворительные </a:t>
            </a:r>
            <a:r>
              <a:rPr lang="ru-RU" dirty="0" smtClean="0"/>
              <a:t>общества («Общество святого князя Александра Невского</a:t>
            </a:r>
            <a:r>
              <a:rPr lang="ru-RU" dirty="0" smtClean="0"/>
              <a:t>» (</a:t>
            </a:r>
            <a:r>
              <a:rPr lang="ru-RU" sz="2100" dirty="0" smtClean="0"/>
              <a:t>1884,</a:t>
            </a:r>
            <a:r>
              <a:rPr lang="ru-RU" dirty="0" smtClean="0"/>
              <a:t> </a:t>
            </a:r>
            <a:r>
              <a:rPr lang="ru-RU" sz="2100" dirty="0" smtClean="0"/>
              <a:t>Красноярск,</a:t>
            </a:r>
            <a:r>
              <a:rPr lang="ru-RU" dirty="0" smtClean="0"/>
              <a:t> </a:t>
            </a:r>
            <a:r>
              <a:rPr lang="ru-RU" sz="2100" dirty="0" smtClean="0"/>
              <a:t>помощь нуждающимся воспитанникам духовного училища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Помощь </a:t>
            </a:r>
            <a:r>
              <a:rPr lang="ru-RU" dirty="0" smtClean="0"/>
              <a:t>в годы Первой Мировой войны</a:t>
            </a:r>
          </a:p>
          <a:p>
            <a:r>
              <a:rPr lang="ru-RU" dirty="0" smtClean="0"/>
              <a:t>Общества трезвости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 smtClean="0"/>
              <a:t>Таким образом, православная церковь в </a:t>
            </a:r>
            <a:r>
              <a:rPr lang="ru-RU" dirty="0" err="1" smtClean="0"/>
              <a:t>Приенисейской</a:t>
            </a:r>
            <a:r>
              <a:rPr lang="ru-RU" dirty="0" smtClean="0"/>
              <a:t> Сибири брала на себя большую ношу в виде миссионерской, образовательной, просветительской, благотворительной деятельности, что способствовало распространению грамотности, развитию культуры и искусства.</a:t>
            </a:r>
          </a:p>
          <a:p>
            <a:pPr indent="0" algn="just">
              <a:buNone/>
            </a:pPr>
            <a:r>
              <a:rPr lang="ru-RU" dirty="0" smtClean="0"/>
              <a:t>Строительство культовых сооружений формировало архитектурный облик городов и других населенных пунктов. </a:t>
            </a:r>
          </a:p>
          <a:p>
            <a:pPr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Православие,  являясь органической частью истории и культуры России, оказало серьезное воздействие на формирование духовного облика жителей </a:t>
            </a:r>
            <a:r>
              <a:rPr lang="ru-RU" dirty="0" err="1" smtClean="0"/>
              <a:t>Приенисейской</a:t>
            </a:r>
            <a:r>
              <a:rPr lang="ru-RU" dirty="0" smtClean="0"/>
              <a:t> Сибири, во многом облегчило процесс включения этой территории в Российское государство.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Изменения в положении духовенства в </a:t>
            </a:r>
            <a:r>
              <a:rPr lang="en-US" b="1" dirty="0" smtClean="0"/>
              <a:t>XVIII</a:t>
            </a:r>
            <a:r>
              <a:rPr lang="ru-RU" b="1" dirty="0" smtClean="0"/>
              <a:t>в.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Синодальная реформа 1701-1722 </a:t>
            </a:r>
          </a:p>
          <a:p>
            <a:pPr algn="ctr">
              <a:buNone/>
            </a:pPr>
            <a:r>
              <a:rPr lang="ru-RU" dirty="0" smtClean="0"/>
              <a:t>Секуляризация церковных земель 1764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644008" y="3068960"/>
            <a:ext cx="196600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327858">
            <a:off x="1911829" y="2846267"/>
            <a:ext cx="207773" cy="775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287052">
            <a:off x="7118511" y="2907146"/>
            <a:ext cx="244681" cy="863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3933056"/>
            <a:ext cx="2160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Упразднение </a:t>
            </a:r>
          </a:p>
          <a:p>
            <a:pPr algn="ctr"/>
            <a:r>
              <a:rPr lang="ru-RU" dirty="0" smtClean="0"/>
              <a:t>монастырей,</a:t>
            </a:r>
          </a:p>
          <a:p>
            <a:pPr algn="ctr"/>
            <a:r>
              <a:rPr lang="ru-RU" dirty="0" smtClean="0"/>
              <a:t>сокращение штатов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6636" y="4149080"/>
            <a:ext cx="3658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Курс на вмешательство </a:t>
            </a:r>
          </a:p>
          <a:p>
            <a:pPr algn="ctr"/>
            <a:r>
              <a:rPr lang="ru-RU" dirty="0" smtClean="0"/>
              <a:t>государства в каноническую сферу</a:t>
            </a:r>
          </a:p>
          <a:p>
            <a:pPr algn="ctr"/>
            <a:r>
              <a:rPr lang="ru-RU" dirty="0" smtClean="0"/>
              <a:t>Духовенство выполняло </a:t>
            </a:r>
          </a:p>
          <a:p>
            <a:pPr algn="ctr"/>
            <a:r>
              <a:rPr lang="ru-RU" dirty="0" smtClean="0"/>
              <a:t>контролирующие функции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6804248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Курс на веротерпимость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церковного служения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73325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Территориальные рамки прихода были значительно больше, а поселения, входящие в его состав, часто разделялись десятками верст. </a:t>
            </a:r>
            <a:r>
              <a:rPr lang="ru-RU" b="1" dirty="0" smtClean="0"/>
              <a:t>Отдаленность селений от приходских церквей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большинстве приходов имелось коренное население, что требовало организации </a:t>
            </a:r>
            <a:r>
              <a:rPr lang="ru-RU" b="1" dirty="0" smtClean="0"/>
              <a:t>миссионерской деятельности</a:t>
            </a:r>
            <a:r>
              <a:rPr lang="ru-RU" dirty="0" smtClean="0"/>
              <a:t>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Православная церковь в регионе не имела монопольного положения. Ей </a:t>
            </a:r>
            <a:r>
              <a:rPr lang="ru-RU" b="1" dirty="0" smtClean="0"/>
              <a:t>приходилось сосуществовать с язычеством, буддизмом, старообрядчеством</a:t>
            </a:r>
            <a:r>
              <a:rPr lang="ru-RU" dirty="0" smtClean="0"/>
              <a:t>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Кроме того, в регионе продолжалась активная колонизация, что приводило к увеличению численности русского населения и </a:t>
            </a:r>
            <a:r>
              <a:rPr lang="ru-RU" b="1" dirty="0" smtClean="0"/>
              <a:t>необходимости формирования новых приходов</a:t>
            </a:r>
            <a:r>
              <a:rPr lang="ru-RU" dirty="0" smtClean="0"/>
              <a:t>. </a:t>
            </a:r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Число приходов росло</a:t>
            </a:r>
            <a:r>
              <a:rPr lang="ru-RU" dirty="0" smtClean="0"/>
              <a:t>, а их границы постоянно перекраивались </a:t>
            </a:r>
            <a:r>
              <a:rPr lang="ru-RU" sz="2900" i="1" dirty="0" smtClean="0"/>
              <a:t>(в течение </a:t>
            </a:r>
            <a:r>
              <a:rPr lang="en-US" sz="2900" i="1" dirty="0" smtClean="0"/>
              <a:t>XVIII</a:t>
            </a:r>
            <a:r>
              <a:rPr lang="ru-RU" sz="2900" i="1" dirty="0" smtClean="0"/>
              <a:t> в. в </a:t>
            </a:r>
            <a:r>
              <a:rPr lang="ru-RU" sz="2900" i="1" dirty="0" err="1" smtClean="0"/>
              <a:t>Приенисейском</a:t>
            </a:r>
            <a:r>
              <a:rPr lang="ru-RU" sz="2900" i="1" dirty="0" smtClean="0"/>
              <a:t> крае образовано 62 новых прихода – подсчитано по сведениям Епархиальных ведомостей за 1906 г.).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Дефицит </a:t>
            </a:r>
            <a:r>
              <a:rPr lang="ru-RU" b="1" dirty="0" smtClean="0"/>
              <a:t>квалифицированных кадров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Строительство церквей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53285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000" dirty="0" smtClean="0"/>
              <a:t>Строительство церквей после крупных пожаров,</a:t>
            </a:r>
          </a:p>
          <a:p>
            <a:pPr algn="just">
              <a:buNone/>
            </a:pPr>
            <a:r>
              <a:rPr lang="ru-RU" sz="3000" dirty="0" smtClean="0"/>
              <a:t>уничтожавших старые здания</a:t>
            </a:r>
          </a:p>
          <a:p>
            <a:pPr algn="just"/>
            <a:r>
              <a:rPr lang="ru-RU" sz="3000" dirty="0" smtClean="0"/>
              <a:t>Строительство церквей «за </a:t>
            </a:r>
            <a:r>
              <a:rPr lang="ru-RU" sz="3000" dirty="0" err="1" smtClean="0"/>
              <a:t>ветхостию</a:t>
            </a:r>
            <a:r>
              <a:rPr lang="ru-RU" sz="3000" dirty="0" smtClean="0"/>
              <a:t>»</a:t>
            </a:r>
          </a:p>
          <a:p>
            <a:pPr algn="just"/>
            <a:r>
              <a:rPr lang="ru-RU" sz="3000" dirty="0" smtClean="0"/>
              <a:t>Строительство церквей по прошениям «за</a:t>
            </a:r>
          </a:p>
          <a:p>
            <a:pPr algn="just">
              <a:buNone/>
            </a:pPr>
            <a:r>
              <a:rPr lang="ru-RU" sz="3000" dirty="0" err="1" smtClean="0"/>
              <a:t>дальностию</a:t>
            </a:r>
            <a:r>
              <a:rPr lang="ru-RU" sz="3000" dirty="0" smtClean="0"/>
              <a:t>» (трудно добираться, особенно весной)</a:t>
            </a:r>
          </a:p>
          <a:p>
            <a:pPr algn="just"/>
            <a:r>
              <a:rPr lang="ru-RU" sz="3000" dirty="0" smtClean="0"/>
              <a:t>Для обращения в православие инородцев</a:t>
            </a:r>
          </a:p>
          <a:p>
            <a:pPr algn="just"/>
            <a:r>
              <a:rPr lang="ru-RU" sz="3000" dirty="0" smtClean="0"/>
              <a:t>Церкви строили всем миром, собственным</a:t>
            </a:r>
          </a:p>
          <a:p>
            <a:pPr algn="just">
              <a:buNone/>
            </a:pPr>
            <a:r>
              <a:rPr lang="ru-RU" sz="3000" dirty="0" smtClean="0"/>
              <a:t>коштом</a:t>
            </a:r>
          </a:p>
          <a:p>
            <a:pPr algn="just"/>
            <a:r>
              <a:rPr lang="ru-RU" sz="3000" dirty="0" smtClean="0"/>
              <a:t>Привлечение благотворителей (купцов,</a:t>
            </a:r>
          </a:p>
          <a:p>
            <a:pPr algn="just">
              <a:buNone/>
            </a:pPr>
            <a:r>
              <a:rPr lang="ru-RU" sz="3000" dirty="0" smtClean="0"/>
              <a:t>чиновников)</a:t>
            </a:r>
          </a:p>
          <a:p>
            <a:pPr algn="just"/>
            <a:r>
              <a:rPr lang="ru-RU" sz="3000" dirty="0" smtClean="0"/>
              <a:t>Проблемы: долгие бюрократические процедуры,</a:t>
            </a:r>
          </a:p>
          <a:p>
            <a:pPr algn="just">
              <a:buNone/>
            </a:pPr>
            <a:r>
              <a:rPr lang="ru-RU" sz="3000" dirty="0" smtClean="0"/>
              <a:t>нехватка мастеров, подрядчиков. 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iseysk_302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367" y="260648"/>
            <a:ext cx="4137609" cy="2808312"/>
          </a:xfrm>
        </p:spPr>
      </p:pic>
      <p:pic>
        <p:nvPicPr>
          <p:cNvPr id="1026" name="Picture 2" descr="C:\Users\Надежда\Desktop\156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60648"/>
            <a:ext cx="4212468" cy="2808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3140968"/>
            <a:ext cx="382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Воскресенский собор в Красноярске </a:t>
            </a:r>
          </a:p>
          <a:p>
            <a:r>
              <a:rPr lang="ru-RU" dirty="0" smtClean="0"/>
              <a:t>1759 — 1773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4192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каменный </a:t>
            </a:r>
          </a:p>
          <a:p>
            <a:r>
              <a:rPr lang="ru-RU" dirty="0" smtClean="0"/>
              <a:t>Богоявленский собор в Енисейске (1712)</a:t>
            </a:r>
            <a:endParaRPr lang="ru-RU" dirty="0"/>
          </a:p>
        </p:txBody>
      </p:sp>
      <p:pic>
        <p:nvPicPr>
          <p:cNvPr id="1027" name="Picture 3" descr="C:\Users\Надежда\Desktop\c95b80acd9083fd5ac140716052e0f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3960440" cy="26918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4008" y="4725144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Церковь Святой Троицы в селе Арейском (ныне Емельяново)    1798–1804 гг.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Функции прихода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Учет гражданского состояния православного населения Российской империи </a:t>
            </a:r>
            <a:r>
              <a:rPr lang="ru-RU" sz="2400" i="1" dirty="0" smtClean="0"/>
              <a:t>(ведение клировых ведомостей и метрических книг)</a:t>
            </a:r>
          </a:p>
          <a:p>
            <a:r>
              <a:rPr lang="ru-RU" dirty="0" smtClean="0"/>
              <a:t>Требоисполнение</a:t>
            </a:r>
          </a:p>
          <a:p>
            <a:pPr indent="0">
              <a:buNone/>
            </a:pPr>
            <a:r>
              <a:rPr lang="ru-RU" sz="2400" i="1" dirty="0" smtClean="0"/>
              <a:t>«Перед рождеством начинается Филиппов пост, который кончается рождественскими праздниками. Те, кто хочет жениться, должен это сделать в эти 8 дней, и я видел за эту неделю 50 свадеб»(И. </a:t>
            </a:r>
            <a:r>
              <a:rPr lang="ru-RU" sz="2400" i="1" dirty="0" err="1" smtClean="0"/>
              <a:t>Гмелин</a:t>
            </a:r>
            <a:r>
              <a:rPr lang="ru-RU" sz="2400" i="1" dirty="0" smtClean="0"/>
              <a:t>, 1740 г. Красноярск)</a:t>
            </a:r>
            <a:endParaRPr lang="ru-RU" sz="2200" dirty="0" smtClean="0"/>
          </a:p>
          <a:p>
            <a:r>
              <a:rPr lang="ru-RU" dirty="0" smtClean="0"/>
              <a:t>Ведение исповедальных росписей</a:t>
            </a:r>
          </a:p>
          <a:p>
            <a:r>
              <a:rPr lang="ru-RU" dirty="0" smtClean="0"/>
              <a:t>Рапорты «о состоянии» </a:t>
            </a:r>
            <a:r>
              <a:rPr lang="ru-RU" sz="2400" i="1" dirty="0" smtClean="0"/>
              <a:t>(о раскольниках, суевериях и </a:t>
            </a:r>
            <a:r>
              <a:rPr lang="ru-RU" sz="2400" i="1" dirty="0" err="1" smtClean="0"/>
              <a:t>тп</a:t>
            </a:r>
            <a:r>
              <a:rPr lang="ru-RU" sz="2400" i="1" dirty="0" smtClean="0"/>
              <a:t>.)</a:t>
            </a:r>
          </a:p>
          <a:p>
            <a:r>
              <a:rPr lang="ru-RU" dirty="0" smtClean="0"/>
              <a:t>Чтение правительственных указов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Повседневность прихожан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ru-RU" dirty="0" smtClean="0"/>
              <a:t>Повседневные молитвы</a:t>
            </a:r>
          </a:p>
          <a:p>
            <a:r>
              <a:rPr lang="ru-RU" dirty="0" smtClean="0"/>
              <a:t>Множество икон в домах</a:t>
            </a:r>
          </a:p>
          <a:p>
            <a:r>
              <a:rPr lang="ru-RU" dirty="0" smtClean="0"/>
              <a:t>Посещение храма, чтение Слова Божьего</a:t>
            </a:r>
          </a:p>
          <a:p>
            <a:r>
              <a:rPr lang="ru-RU" dirty="0" smtClean="0"/>
              <a:t>Соблюдение постов</a:t>
            </a:r>
          </a:p>
          <a:p>
            <a:r>
              <a:rPr lang="ru-RU" dirty="0" smtClean="0"/>
              <a:t>Духовные наставники – священнослужители</a:t>
            </a:r>
          </a:p>
          <a:p>
            <a:r>
              <a:rPr lang="ru-RU" dirty="0" smtClean="0"/>
              <a:t>Почитание святых, и особенно </a:t>
            </a:r>
            <a:r>
              <a:rPr lang="ru-RU" dirty="0" err="1" smtClean="0"/>
              <a:t>местночтимых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Особо почитаемые святые в Приенисейском крае</a:t>
            </a:r>
            <a:endParaRPr lang="ru-RU" b="1" dirty="0"/>
          </a:p>
        </p:txBody>
      </p:sp>
      <p:pic>
        <p:nvPicPr>
          <p:cNvPr id="2050" name="Picture 2" descr="C:\Users\Надежда\Desktop\даниил ачински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201700" cy="4525963"/>
          </a:xfrm>
          <a:prstGeom prst="rect">
            <a:avLst/>
          </a:prstGeom>
          <a:noFill/>
        </p:spPr>
      </p:pic>
      <p:pic>
        <p:nvPicPr>
          <p:cNvPr id="2051" name="Picture 3" descr="C:\Users\Надежда\Desktop\вас мангазей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1131</Words>
  <Application>Microsoft Office PowerPoint</Application>
  <PresentationFormat>Экран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Роль Православия в освоении Енисейской Сибири</vt:lpstr>
      <vt:lpstr>Введение</vt:lpstr>
      <vt:lpstr>Изменения в положении духовенства в XVIIIв.</vt:lpstr>
      <vt:lpstr>Особенности церковного служения</vt:lpstr>
      <vt:lpstr>Строительство церквей</vt:lpstr>
      <vt:lpstr>Слайд 6</vt:lpstr>
      <vt:lpstr>Функции прихода</vt:lpstr>
      <vt:lpstr>Повседневность прихожан</vt:lpstr>
      <vt:lpstr>Особо почитаемые святые в Приенисейском крае</vt:lpstr>
      <vt:lpstr>Миссионерство</vt:lpstr>
      <vt:lpstr>Епископ Никодим (Казанцев) – первый епископ Красноярский и Енисейский</vt:lpstr>
      <vt:lpstr>Из заметок епископа Никодима (Казанцева)</vt:lpstr>
      <vt:lpstr>Просветительская деятельность</vt:lpstr>
      <vt:lpstr>Реестр книг присланных для распространения в приходы в 1782 г.</vt:lpstr>
      <vt:lpstr>Благотворительность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Православия в освоении Енисейской Сибири</dc:title>
  <dc:creator>Надежда</dc:creator>
  <cp:lastModifiedBy>Надежда</cp:lastModifiedBy>
  <cp:revision>49</cp:revision>
  <dcterms:created xsi:type="dcterms:W3CDTF">2025-02-01T14:03:41Z</dcterms:created>
  <dcterms:modified xsi:type="dcterms:W3CDTF">2025-02-04T15:55:10Z</dcterms:modified>
</cp:coreProperties>
</file>