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3" r:id="rId2"/>
    <p:sldId id="438" r:id="rId3"/>
    <p:sldId id="457" r:id="rId4"/>
    <p:sldId id="458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9" r:id="rId14"/>
    <p:sldId id="460" r:id="rId15"/>
    <p:sldId id="461" r:id="rId16"/>
    <p:sldId id="463" r:id="rId17"/>
    <p:sldId id="462" r:id="rId18"/>
    <p:sldId id="466" r:id="rId19"/>
    <p:sldId id="465" r:id="rId20"/>
    <p:sldId id="469" r:id="rId21"/>
    <p:sldId id="467" r:id="rId22"/>
    <p:sldId id="470" r:id="rId23"/>
    <p:sldId id="33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C00"/>
    <a:srgbClr val="FF9900"/>
    <a:srgbClr val="A50021"/>
    <a:srgbClr val="008000"/>
    <a:srgbClr val="00FF00"/>
    <a:srgbClr val="9900CC"/>
    <a:srgbClr val="A0AEA1"/>
    <a:srgbClr val="91A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A310-9E99-431C-A9F9-927A5D95776E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5F63-9530-40C8-AAF3-D27F7011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8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35F63-9530-40C8-AAF3-D27F7011D4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2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0FE5-022E-49D2-A86C-4C9C5C2458E0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1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708A-72F9-4903-94D2-8507ED95B276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7266-47A7-42B0-83FD-98EF001EF7BB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C019-8309-4B12-BF20-D396A4FAB618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6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A337-F005-4FAF-AA7B-145169CDDF3C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7A63-65D5-4F55-94A7-B0A6100504AB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2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A0C2-BA1A-4B55-8CF1-7B3E6CE0176F}" type="datetime1">
              <a:rPr lang="ru-RU" smtClean="0"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2BC-1492-49B7-9DA2-37C9C2C72AF6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2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22FA-6B43-4896-98CA-A9A635C792EF}" type="datetime1">
              <a:rPr lang="ru-RU" smtClean="0"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B7B6-4C50-472C-AB82-ACD5C1C12A88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0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6EE3-FF4B-4D00-A01C-4C4BAF2365E0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A98D-6B5F-4604-BF8B-DB1FEE3D68B9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F170-72C0-4E0C-A792-F69974616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emf" /><Relationship Id="rId5" Type="http://schemas.openxmlformats.org/officeDocument/2006/relationships/image" Target="../media/image19.emf" /><Relationship Id="rId4" Type="http://schemas.openxmlformats.org/officeDocument/2006/relationships/image" Target="../media/image2.emf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hyperlink" Target="https://ourworldindata.org/grapher/fish-and-seafood-consumption-per-capita?tab=table&amp;time=latest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1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 /><Relationship Id="rId2" Type="http://schemas.openxmlformats.org/officeDocument/2006/relationships/image" Target="../media/image27.em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e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emf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pid.center/ru/posts/9853" TargetMode="Externa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402154"/>
            <a:ext cx="846734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КАК ОСНОВНОЙ ИСТОЧНИК ПОЛИНЕНАСЫЩЕННЫХ ЖИРНЫХ КИСЛОТ – ПРОТЕКТОРОВ СЕРДЕЧНО-СОСУДИСТЫХ ЗАБОЛЕВАНИЙ ЧЕЛОВЕКА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5236" y="2716369"/>
            <a:ext cx="7799832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Гладышев М.И.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член-корреспондент Российской академии наук,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доктор биологических наук, профессор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780" y="4437858"/>
            <a:ext cx="835304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лабораторией Экспериментальной </a:t>
            </a:r>
            <a:r>
              <a:rPr lang="ru-RU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гидроэкологии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Института биофизики СО РАН (ФИЦ КНЦ СО РАН)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 Водных и наземных экосистем Сибирского федерального университета</a:t>
            </a: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3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43100" y="115888"/>
            <a:ext cx="525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/>
              <a:t>Источники ЭПК и ДГК для человека</a:t>
            </a: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3132138" y="2060575"/>
            <a:ext cx="296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ru-RU" dirty="0">
                <a:cs typeface="Arial" panose="020B0604020202020204" pitchFamily="34" charset="0"/>
              </a:rPr>
              <a:t>α</a:t>
            </a:r>
            <a:r>
              <a:rPr lang="ru-RU" altLang="ru-RU" dirty="0"/>
              <a:t>-линоленовая кислота</a:t>
            </a: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142875" y="765175"/>
            <a:ext cx="423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9900"/>
                </a:solidFill>
              </a:rPr>
              <a:t>Высшие наземные растения</a:t>
            </a:r>
          </a:p>
        </p:txBody>
      </p:sp>
      <p:pic>
        <p:nvPicPr>
          <p:cNvPr id="161911" name="Picture 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1600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0" y="1376363"/>
            <a:ext cx="5002213" cy="682625"/>
            <a:chOff x="0" y="867"/>
            <a:chExt cx="3151" cy="430"/>
          </a:xfrm>
        </p:grpSpPr>
        <p:sp>
          <p:nvSpPr>
            <p:cNvPr id="19493" name="Line 214"/>
            <p:cNvSpPr>
              <a:spLocks noChangeShapeType="1"/>
            </p:cNvSpPr>
            <p:nvPr/>
          </p:nvSpPr>
          <p:spPr bwMode="auto">
            <a:xfrm>
              <a:off x="930" y="1162"/>
              <a:ext cx="408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Text Box 216"/>
            <p:cNvSpPr txBox="1">
              <a:spLocks noChangeArrowheads="1"/>
            </p:cNvSpPr>
            <p:nvPr/>
          </p:nvSpPr>
          <p:spPr bwMode="auto">
            <a:xfrm>
              <a:off x="802" y="880"/>
              <a:ext cx="70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ru-RU" sz="1800" dirty="0"/>
                <a:t>Δ12</a:t>
              </a:r>
              <a:r>
                <a:rPr lang="en-US" altLang="ru-RU" sz="1800" dirty="0"/>
                <a:t>Fad</a:t>
              </a:r>
            </a:p>
          </p:txBody>
        </p:sp>
        <p:sp>
          <p:nvSpPr>
            <p:cNvPr id="19495" name="Text Box 217"/>
            <p:cNvSpPr txBox="1">
              <a:spLocks noChangeArrowheads="1"/>
            </p:cNvSpPr>
            <p:nvPr/>
          </p:nvSpPr>
          <p:spPr bwMode="auto">
            <a:xfrm>
              <a:off x="0" y="1003"/>
              <a:ext cx="99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 dirty="0"/>
                <a:t>…</a:t>
              </a:r>
              <a:r>
                <a:rPr lang="en-US" altLang="ru-RU" sz="2400" dirty="0"/>
                <a:t>18:1ω9</a:t>
              </a:r>
              <a:endParaRPr lang="ru-RU" altLang="ru-RU" sz="2400" dirty="0"/>
            </a:p>
          </p:txBody>
        </p:sp>
        <p:sp>
          <p:nvSpPr>
            <p:cNvPr id="19496" name="Text Box 217"/>
            <p:cNvSpPr txBox="1">
              <a:spLocks noChangeArrowheads="1"/>
            </p:cNvSpPr>
            <p:nvPr/>
          </p:nvSpPr>
          <p:spPr bwMode="auto">
            <a:xfrm>
              <a:off x="1292" y="1003"/>
              <a:ext cx="86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sz="2400" dirty="0"/>
                <a:t>18:</a:t>
              </a:r>
              <a:r>
                <a:rPr lang="ru-RU" altLang="ru-RU" sz="2400" dirty="0"/>
                <a:t>2</a:t>
              </a:r>
              <a:r>
                <a:rPr lang="en-US" altLang="ru-RU" sz="2400" dirty="0"/>
                <a:t>ω</a:t>
              </a:r>
              <a:r>
                <a:rPr lang="ru-RU" altLang="ru-RU" sz="2400" dirty="0"/>
                <a:t>6</a:t>
              </a:r>
            </a:p>
          </p:txBody>
        </p:sp>
        <p:sp>
          <p:nvSpPr>
            <p:cNvPr id="19497" name="Text Box 217"/>
            <p:cNvSpPr txBox="1">
              <a:spLocks noChangeArrowheads="1"/>
            </p:cNvSpPr>
            <p:nvPr/>
          </p:nvSpPr>
          <p:spPr bwMode="auto">
            <a:xfrm>
              <a:off x="2358" y="1003"/>
              <a:ext cx="793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sz="2400" dirty="0"/>
                <a:t>18:</a:t>
              </a:r>
              <a:r>
                <a:rPr lang="ru-RU" altLang="ru-RU" sz="2400" dirty="0"/>
                <a:t>3</a:t>
              </a:r>
              <a:r>
                <a:rPr lang="en-US" altLang="ru-RU" sz="2400" dirty="0"/>
                <a:t>ω</a:t>
              </a:r>
              <a:r>
                <a:rPr lang="ru-RU" altLang="ru-RU" sz="2400" dirty="0"/>
                <a:t>3</a:t>
              </a:r>
            </a:p>
          </p:txBody>
        </p:sp>
        <p:sp>
          <p:nvSpPr>
            <p:cNvPr id="19498" name="Line 214"/>
            <p:cNvSpPr>
              <a:spLocks noChangeShapeType="1"/>
            </p:cNvSpPr>
            <p:nvPr/>
          </p:nvSpPr>
          <p:spPr bwMode="auto">
            <a:xfrm>
              <a:off x="2018" y="1162"/>
              <a:ext cx="408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Text Box 216"/>
            <p:cNvSpPr txBox="1">
              <a:spLocks noChangeArrowheads="1"/>
            </p:cNvSpPr>
            <p:nvPr/>
          </p:nvSpPr>
          <p:spPr bwMode="auto">
            <a:xfrm>
              <a:off x="1897" y="867"/>
              <a:ext cx="65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sz="1800" dirty="0"/>
                <a:t>Δ1</a:t>
              </a:r>
              <a:r>
                <a:rPr lang="ru-RU" altLang="ru-RU" sz="1800" dirty="0"/>
                <a:t>5</a:t>
              </a:r>
              <a:r>
                <a:rPr lang="en-US" altLang="ru-RU" sz="1800" dirty="0"/>
                <a:t>Fad</a:t>
              </a:r>
              <a:endParaRPr lang="ru-RU" altLang="ru-RU" sz="1800" dirty="0"/>
            </a:p>
          </p:txBody>
        </p:sp>
      </p:grp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2697163" y="4437063"/>
            <a:ext cx="6446837" cy="2220912"/>
            <a:chOff x="1699" y="2795"/>
            <a:chExt cx="4061" cy="1399"/>
          </a:xfrm>
        </p:grpSpPr>
        <p:grpSp>
          <p:nvGrpSpPr>
            <p:cNvPr id="19468" name="Group 152"/>
            <p:cNvGrpSpPr>
              <a:grpSpLocks/>
            </p:cNvGrpSpPr>
            <p:nvPr/>
          </p:nvGrpSpPr>
          <p:grpSpPr bwMode="auto">
            <a:xfrm>
              <a:off x="1699" y="2795"/>
              <a:ext cx="4061" cy="1000"/>
              <a:chOff x="1406" y="2818"/>
              <a:chExt cx="4061" cy="1000"/>
            </a:xfrm>
          </p:grpSpPr>
          <p:pic>
            <p:nvPicPr>
              <p:cNvPr id="19473" name="Picture 149" descr="Diatom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71" y="2698"/>
                <a:ext cx="850" cy="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150" descr="Cryptophyt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745" y="2726"/>
                <a:ext cx="1000" cy="1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151" descr="Peridine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268" y="2541"/>
                <a:ext cx="832" cy="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9" name="Group 156"/>
            <p:cNvGrpSpPr>
              <a:grpSpLocks/>
            </p:cNvGrpSpPr>
            <p:nvPr/>
          </p:nvGrpSpPr>
          <p:grpSpPr bwMode="auto">
            <a:xfrm>
              <a:off x="1791" y="3906"/>
              <a:ext cx="3718" cy="288"/>
              <a:chOff x="1791" y="3906"/>
              <a:chExt cx="3718" cy="288"/>
            </a:xfrm>
          </p:grpSpPr>
          <p:sp>
            <p:nvSpPr>
              <p:cNvPr id="19470" name="Rectangle 153"/>
              <p:cNvSpPr>
                <a:spLocks noChangeArrowheads="1"/>
              </p:cNvSpPr>
              <p:nvPr/>
            </p:nvSpPr>
            <p:spPr bwMode="auto">
              <a:xfrm>
                <a:off x="1791" y="3906"/>
                <a:ext cx="9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>
                    <a:solidFill>
                      <a:schemeClr val="bg1"/>
                    </a:solidFill>
                  </a:rPr>
                  <a:t>Diatomea</a:t>
                </a:r>
                <a:r>
                  <a:rPr lang="ru-RU" altLang="ru-RU" sz="2400"/>
                  <a:t> </a:t>
                </a:r>
              </a:p>
            </p:txBody>
          </p:sp>
          <p:sp>
            <p:nvSpPr>
              <p:cNvPr id="19471" name="Rectangle 154"/>
              <p:cNvSpPr>
                <a:spLocks noChangeArrowheads="1"/>
              </p:cNvSpPr>
              <p:nvPr/>
            </p:nvSpPr>
            <p:spPr bwMode="auto">
              <a:xfrm>
                <a:off x="4536" y="3906"/>
                <a:ext cx="9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>
                    <a:solidFill>
                      <a:schemeClr val="bg1"/>
                    </a:solidFill>
                  </a:rPr>
                  <a:t>Peridinea</a:t>
                </a:r>
                <a:r>
                  <a:rPr lang="ru-RU" altLang="ru-RU"/>
                  <a:t> </a:t>
                </a:r>
              </a:p>
            </p:txBody>
          </p:sp>
          <p:sp>
            <p:nvSpPr>
              <p:cNvPr id="19472" name="Rectangle 155"/>
              <p:cNvSpPr>
                <a:spLocks noChangeArrowheads="1"/>
              </p:cNvSpPr>
              <p:nvPr/>
            </p:nvSpPr>
            <p:spPr bwMode="auto">
              <a:xfrm>
                <a:off x="2971" y="3906"/>
                <a:ext cx="1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>
                    <a:solidFill>
                      <a:schemeClr val="bg1"/>
                    </a:solidFill>
                  </a:rPr>
                  <a:t>Cryptophyta </a:t>
                </a: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0" y="2673350"/>
            <a:ext cx="9144000" cy="1646241"/>
            <a:chOff x="0" y="2673350"/>
            <a:chExt cx="9144000" cy="1646241"/>
          </a:xfrm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0" y="3536950"/>
              <a:ext cx="5002213" cy="719138"/>
              <a:chOff x="0" y="2228"/>
              <a:chExt cx="3151" cy="453"/>
            </a:xfrm>
          </p:grpSpPr>
          <p:sp>
            <p:nvSpPr>
              <p:cNvPr id="19486" name="Line 214"/>
              <p:cNvSpPr>
                <a:spLocks noChangeShapeType="1"/>
              </p:cNvSpPr>
              <p:nvPr/>
            </p:nvSpPr>
            <p:spPr bwMode="auto">
              <a:xfrm>
                <a:off x="930" y="2568"/>
                <a:ext cx="408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Text Box 216"/>
              <p:cNvSpPr txBox="1">
                <a:spLocks noChangeArrowheads="1"/>
              </p:cNvSpPr>
              <p:nvPr/>
            </p:nvSpPr>
            <p:spPr bwMode="auto">
              <a:xfrm>
                <a:off x="808" y="2228"/>
                <a:ext cx="667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1800" dirty="0"/>
                  <a:t>Δ12Fad</a:t>
                </a:r>
                <a:endParaRPr lang="ru-RU" altLang="ru-RU" sz="1800" dirty="0"/>
              </a:p>
            </p:txBody>
          </p:sp>
          <p:sp>
            <p:nvSpPr>
              <p:cNvPr id="19488" name="Text Box 217"/>
              <p:cNvSpPr txBox="1">
                <a:spLocks noChangeArrowheads="1"/>
              </p:cNvSpPr>
              <p:nvPr/>
            </p:nvSpPr>
            <p:spPr bwMode="auto">
              <a:xfrm>
                <a:off x="0" y="2409"/>
                <a:ext cx="99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 dirty="0"/>
                  <a:t>…</a:t>
                </a:r>
                <a:r>
                  <a:rPr lang="en-US" altLang="ru-RU" sz="2400" dirty="0"/>
                  <a:t>18:1ω9</a:t>
                </a:r>
                <a:endParaRPr lang="ru-RU" altLang="ru-RU" sz="2400" dirty="0"/>
              </a:p>
            </p:txBody>
          </p:sp>
          <p:sp>
            <p:nvSpPr>
              <p:cNvPr id="19489" name="Text Box 217"/>
              <p:cNvSpPr txBox="1">
                <a:spLocks noChangeArrowheads="1"/>
              </p:cNvSpPr>
              <p:nvPr/>
            </p:nvSpPr>
            <p:spPr bwMode="auto">
              <a:xfrm>
                <a:off x="1292" y="2409"/>
                <a:ext cx="86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2400" dirty="0"/>
                  <a:t>18:</a:t>
                </a:r>
                <a:r>
                  <a:rPr lang="ru-RU" altLang="ru-RU" sz="2400" dirty="0"/>
                  <a:t>2</a:t>
                </a:r>
                <a:r>
                  <a:rPr lang="en-US" altLang="ru-RU" sz="2400" dirty="0"/>
                  <a:t>ω</a:t>
                </a:r>
                <a:r>
                  <a:rPr lang="ru-RU" altLang="ru-RU" sz="2400" dirty="0"/>
                  <a:t>6</a:t>
                </a:r>
              </a:p>
            </p:txBody>
          </p:sp>
          <p:sp>
            <p:nvSpPr>
              <p:cNvPr id="19490" name="Text Box 217"/>
              <p:cNvSpPr txBox="1">
                <a:spLocks noChangeArrowheads="1"/>
              </p:cNvSpPr>
              <p:nvPr/>
            </p:nvSpPr>
            <p:spPr bwMode="auto">
              <a:xfrm>
                <a:off x="2358" y="2409"/>
                <a:ext cx="79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2400" dirty="0"/>
                  <a:t>18:</a:t>
                </a:r>
                <a:r>
                  <a:rPr lang="ru-RU" altLang="ru-RU" sz="2400" dirty="0"/>
                  <a:t>3</a:t>
                </a:r>
                <a:r>
                  <a:rPr lang="en-US" altLang="ru-RU" sz="2400" dirty="0"/>
                  <a:t>ω</a:t>
                </a:r>
                <a:r>
                  <a:rPr lang="ru-RU" altLang="ru-RU" sz="2400" dirty="0"/>
                  <a:t>3</a:t>
                </a:r>
              </a:p>
            </p:txBody>
          </p:sp>
          <p:sp>
            <p:nvSpPr>
              <p:cNvPr id="19491" name="Line 214"/>
              <p:cNvSpPr>
                <a:spLocks noChangeShapeType="1"/>
              </p:cNvSpPr>
              <p:nvPr/>
            </p:nvSpPr>
            <p:spPr bwMode="auto">
              <a:xfrm>
                <a:off x="2018" y="2546"/>
                <a:ext cx="408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2" name="Text Box 216"/>
              <p:cNvSpPr txBox="1">
                <a:spLocks noChangeArrowheads="1"/>
              </p:cNvSpPr>
              <p:nvPr/>
            </p:nvSpPr>
            <p:spPr bwMode="auto">
              <a:xfrm>
                <a:off x="1877" y="2228"/>
                <a:ext cx="62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1800" dirty="0"/>
                  <a:t>Δ1</a:t>
                </a:r>
                <a:r>
                  <a:rPr lang="ru-RU" altLang="ru-RU" sz="1800" dirty="0"/>
                  <a:t>5</a:t>
                </a:r>
                <a:r>
                  <a:rPr lang="en-US" altLang="ru-RU" sz="1800" dirty="0"/>
                  <a:t>Fad</a:t>
                </a:r>
                <a:endParaRPr lang="ru-RU" altLang="ru-RU" sz="1800" dirty="0"/>
              </a:p>
            </p:txBody>
          </p:sp>
        </p:grpSp>
        <p:grpSp>
          <p:nvGrpSpPr>
            <p:cNvPr id="4" name="Group 160"/>
            <p:cNvGrpSpPr>
              <a:grpSpLocks/>
            </p:cNvGrpSpPr>
            <p:nvPr/>
          </p:nvGrpSpPr>
          <p:grpSpPr bwMode="auto">
            <a:xfrm>
              <a:off x="5903912" y="2882897"/>
              <a:ext cx="2894013" cy="520700"/>
              <a:chOff x="3719" y="1816"/>
              <a:chExt cx="1823" cy="328"/>
            </a:xfrm>
          </p:grpSpPr>
          <p:sp>
            <p:nvSpPr>
              <p:cNvPr id="19484" name="Rectangle 142"/>
              <p:cNvSpPr>
                <a:spLocks noChangeArrowheads="1"/>
              </p:cNvSpPr>
              <p:nvPr/>
            </p:nvSpPr>
            <p:spPr bwMode="auto">
              <a:xfrm>
                <a:off x="3719" y="1816"/>
                <a:ext cx="56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800" dirty="0">
                    <a:solidFill>
                      <a:srgbClr val="FF0000"/>
                    </a:solidFill>
                  </a:rPr>
                  <a:t>ЭПК</a:t>
                </a:r>
              </a:p>
            </p:txBody>
          </p:sp>
          <p:sp>
            <p:nvSpPr>
              <p:cNvPr id="19485" name="Rectangle 143"/>
              <p:cNvSpPr>
                <a:spLocks noChangeArrowheads="1"/>
              </p:cNvSpPr>
              <p:nvPr/>
            </p:nvSpPr>
            <p:spPr bwMode="auto">
              <a:xfrm>
                <a:off x="5023" y="1817"/>
                <a:ext cx="51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800" dirty="0">
                    <a:solidFill>
                      <a:srgbClr val="FF0000"/>
                    </a:solidFill>
                  </a:rPr>
                  <a:t>ДГК</a:t>
                </a:r>
              </a:p>
            </p:txBody>
          </p:sp>
        </p:grpSp>
        <p:grpSp>
          <p:nvGrpSpPr>
            <p:cNvPr id="5" name="Group 159"/>
            <p:cNvGrpSpPr>
              <a:grpSpLocks/>
            </p:cNvGrpSpPr>
            <p:nvPr/>
          </p:nvGrpSpPr>
          <p:grpSpPr bwMode="auto">
            <a:xfrm>
              <a:off x="4859338" y="3317877"/>
              <a:ext cx="4284662" cy="1001714"/>
              <a:chOff x="3061" y="2089"/>
              <a:chExt cx="2699" cy="631"/>
            </a:xfrm>
          </p:grpSpPr>
          <p:sp>
            <p:nvSpPr>
              <p:cNvPr id="19476" name="Line 214"/>
              <p:cNvSpPr>
                <a:spLocks noChangeShapeType="1"/>
              </p:cNvSpPr>
              <p:nvPr/>
            </p:nvSpPr>
            <p:spPr bwMode="auto">
              <a:xfrm>
                <a:off x="3288" y="2545"/>
                <a:ext cx="408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Line 214"/>
              <p:cNvSpPr>
                <a:spLocks noChangeShapeType="1"/>
              </p:cNvSpPr>
              <p:nvPr/>
            </p:nvSpPr>
            <p:spPr bwMode="auto">
              <a:xfrm>
                <a:off x="4581" y="2545"/>
                <a:ext cx="408" cy="0"/>
              </a:xfrm>
              <a:prstGeom prst="line">
                <a:avLst/>
              </a:prstGeom>
              <a:noFill/>
              <a:ln w="34925">
                <a:solidFill>
                  <a:schemeClr val="bg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Text Box 217"/>
              <p:cNvSpPr txBox="1">
                <a:spLocks noChangeArrowheads="1"/>
              </p:cNvSpPr>
              <p:nvPr/>
            </p:nvSpPr>
            <p:spPr bwMode="auto">
              <a:xfrm>
                <a:off x="3719" y="2431"/>
                <a:ext cx="79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 dirty="0"/>
                  <a:t>20</a:t>
                </a:r>
                <a:r>
                  <a:rPr lang="en-US" altLang="ru-RU" sz="2400" dirty="0"/>
                  <a:t>:</a:t>
                </a:r>
                <a:r>
                  <a:rPr lang="ru-RU" altLang="ru-RU" sz="2400" dirty="0"/>
                  <a:t>5</a:t>
                </a:r>
                <a:r>
                  <a:rPr lang="en-US" altLang="ru-RU" sz="2400" dirty="0"/>
                  <a:t>ω</a:t>
                </a:r>
                <a:r>
                  <a:rPr lang="ru-RU" altLang="ru-RU" sz="2400" dirty="0"/>
                  <a:t>3</a:t>
                </a:r>
              </a:p>
            </p:txBody>
          </p:sp>
          <p:sp>
            <p:nvSpPr>
              <p:cNvPr id="19479" name="Text Box 217"/>
              <p:cNvSpPr txBox="1">
                <a:spLocks noChangeArrowheads="1"/>
              </p:cNvSpPr>
              <p:nvPr/>
            </p:nvSpPr>
            <p:spPr bwMode="auto">
              <a:xfrm>
                <a:off x="4967" y="2409"/>
                <a:ext cx="79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 dirty="0"/>
                  <a:t>22</a:t>
                </a:r>
                <a:r>
                  <a:rPr lang="en-US" altLang="ru-RU" sz="2400" dirty="0"/>
                  <a:t>:</a:t>
                </a:r>
                <a:r>
                  <a:rPr lang="ru-RU" altLang="ru-RU" sz="2400" dirty="0"/>
                  <a:t>6</a:t>
                </a:r>
                <a:r>
                  <a:rPr lang="en-US" altLang="ru-RU" sz="2400" dirty="0"/>
                  <a:t>ω</a:t>
                </a:r>
                <a:r>
                  <a:rPr lang="ru-RU" altLang="ru-RU" sz="2400" dirty="0"/>
                  <a:t>3</a:t>
                </a:r>
              </a:p>
            </p:txBody>
          </p:sp>
          <p:sp>
            <p:nvSpPr>
              <p:cNvPr id="19481" name="Text Box 145"/>
              <p:cNvSpPr txBox="1">
                <a:spLocks noChangeArrowheads="1"/>
              </p:cNvSpPr>
              <p:nvPr/>
            </p:nvSpPr>
            <p:spPr bwMode="auto">
              <a:xfrm>
                <a:off x="3061" y="2432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 dirty="0"/>
                  <a:t>…</a:t>
                </a:r>
              </a:p>
            </p:txBody>
          </p:sp>
          <p:sp>
            <p:nvSpPr>
              <p:cNvPr id="19482" name="Text Box 146"/>
              <p:cNvSpPr txBox="1">
                <a:spLocks noChangeArrowheads="1"/>
              </p:cNvSpPr>
              <p:nvPr/>
            </p:nvSpPr>
            <p:spPr bwMode="auto">
              <a:xfrm>
                <a:off x="4400" y="2431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9483" name="Text Box 234"/>
              <p:cNvSpPr txBox="1">
                <a:spLocks noChangeArrowheads="1"/>
              </p:cNvSpPr>
              <p:nvPr/>
            </p:nvSpPr>
            <p:spPr bwMode="auto">
              <a:xfrm>
                <a:off x="3894" y="2089"/>
                <a:ext cx="1522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ru-RU" sz="1800" dirty="0"/>
                  <a:t>Elovl2, Elovl4, Elovl5</a:t>
                </a:r>
              </a:p>
              <a:p>
                <a:pPr algn="ctr"/>
                <a:r>
                  <a:rPr lang="el-GR" altLang="ru-RU" sz="1800" dirty="0"/>
                  <a:t>Δ6</a:t>
                </a:r>
                <a:r>
                  <a:rPr lang="en-US" altLang="ru-RU" sz="1800" dirty="0"/>
                  <a:t>Fad</a:t>
                </a:r>
              </a:p>
              <a:p>
                <a:endParaRPr lang="en-US" altLang="ru-RU" sz="1800" dirty="0">
                  <a:solidFill>
                    <a:schemeClr val="bg1"/>
                  </a:solidFill>
                </a:endParaRPr>
              </a:p>
              <a:p>
                <a:endParaRPr lang="ru-RU" altLang="ru-RU" dirty="0"/>
              </a:p>
            </p:txBody>
          </p:sp>
        </p:grpSp>
        <p:sp>
          <p:nvSpPr>
            <p:cNvPr id="161940" name="Text Box 148"/>
            <p:cNvSpPr txBox="1">
              <a:spLocks noChangeArrowheads="1"/>
            </p:cNvSpPr>
            <p:nvPr/>
          </p:nvSpPr>
          <p:spPr bwMode="auto">
            <a:xfrm>
              <a:off x="215900" y="2673350"/>
              <a:ext cx="1744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>
                  <a:solidFill>
                    <a:srgbClr val="009900"/>
                  </a:solidFill>
                </a:rPr>
                <a:t>Водоросли</a:t>
              </a:r>
            </a:p>
          </p:txBody>
        </p:sp>
        <p:sp>
          <p:nvSpPr>
            <p:cNvPr id="44" name="Line 214"/>
            <p:cNvSpPr>
              <a:spLocks noChangeShapeType="1"/>
            </p:cNvSpPr>
            <p:nvPr/>
          </p:nvSpPr>
          <p:spPr bwMode="auto">
            <a:xfrm>
              <a:off x="5256213" y="4076700"/>
              <a:ext cx="6477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214"/>
            <p:cNvSpPr>
              <a:spLocks noChangeShapeType="1"/>
            </p:cNvSpPr>
            <p:nvPr/>
          </p:nvSpPr>
          <p:spPr bwMode="auto">
            <a:xfrm>
              <a:off x="7162800" y="4076700"/>
              <a:ext cx="6477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Text Box 234"/>
            <p:cNvSpPr txBox="1">
              <a:spLocks noChangeArrowheads="1"/>
            </p:cNvSpPr>
            <p:nvPr/>
          </p:nvSpPr>
          <p:spPr bwMode="auto">
            <a:xfrm>
              <a:off x="4498182" y="3333547"/>
              <a:ext cx="1700211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1800" dirty="0"/>
                <a:t>Elovl5</a:t>
              </a:r>
            </a:p>
            <a:p>
              <a:pPr algn="ctr"/>
              <a:r>
                <a:rPr lang="el-GR" altLang="ru-RU" sz="1800" dirty="0"/>
                <a:t>Δ6</a:t>
              </a:r>
              <a:r>
                <a:rPr lang="en-US" altLang="ru-RU" sz="1800" dirty="0"/>
                <a:t>Fad, </a:t>
              </a:r>
              <a:r>
                <a:rPr lang="el-GR" altLang="ru-RU" sz="1800" dirty="0"/>
                <a:t>Δ5</a:t>
              </a:r>
              <a:r>
                <a:rPr lang="en-US" altLang="ru-RU" sz="1800" dirty="0"/>
                <a:t>Fad</a:t>
              </a:r>
            </a:p>
            <a:p>
              <a:endParaRPr lang="en-US" altLang="ru-RU" sz="1800" dirty="0">
                <a:solidFill>
                  <a:schemeClr val="bg1"/>
                </a:solidFill>
              </a:endParaRPr>
            </a:p>
            <a:p>
              <a:endParaRPr lang="ru-RU" altLang="ru-RU" dirty="0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8" grpId="0"/>
      <p:bldP spid="1618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61"/>
          <p:cNvSpPr>
            <a:spLocks noChangeArrowheads="1"/>
          </p:cNvSpPr>
          <p:nvPr/>
        </p:nvSpPr>
        <p:spPr bwMode="auto">
          <a:xfrm>
            <a:off x="0" y="5013325"/>
            <a:ext cx="90011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ПНЖК, синтезированные микроводорослями, передаются по пищевой цепи к организмам высших трофических уровней – беспозвоночным и рыбам. </a:t>
            </a:r>
          </a:p>
        </p:txBody>
      </p:sp>
      <p:sp>
        <p:nvSpPr>
          <p:cNvPr id="8554" name="Line 362"/>
          <p:cNvSpPr>
            <a:spLocks noChangeShapeType="1"/>
          </p:cNvSpPr>
          <p:nvPr/>
        </p:nvSpPr>
        <p:spPr bwMode="auto">
          <a:xfrm flipV="1">
            <a:off x="7235825" y="474663"/>
            <a:ext cx="0" cy="41767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4" name="Rectangle 352"/>
          <p:cNvSpPr>
            <a:spLocks noChangeArrowheads="1"/>
          </p:cNvSpPr>
          <p:nvPr/>
        </p:nvSpPr>
        <p:spPr bwMode="auto">
          <a:xfrm>
            <a:off x="3130550" y="2095500"/>
            <a:ext cx="2808288" cy="122396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20485" name="Picture 58" descr="Daph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238375"/>
            <a:ext cx="727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9" descr="циклоп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166938"/>
            <a:ext cx="9001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355"/>
          <p:cNvSpPr>
            <a:spLocks noChangeAspect="1" noChangeArrowheads="1"/>
          </p:cNvSpPr>
          <p:nvPr/>
        </p:nvSpPr>
        <p:spPr bwMode="auto">
          <a:xfrm>
            <a:off x="4173538" y="331788"/>
            <a:ext cx="633412" cy="979487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20488" name="Rectangle 354"/>
          <p:cNvSpPr>
            <a:spLocks noChangeArrowheads="1"/>
          </p:cNvSpPr>
          <p:nvPr/>
        </p:nvSpPr>
        <p:spPr bwMode="auto">
          <a:xfrm>
            <a:off x="3706813" y="1303338"/>
            <a:ext cx="1657350" cy="792162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20489" name="Rectangle 350"/>
          <p:cNvSpPr>
            <a:spLocks noChangeArrowheads="1"/>
          </p:cNvSpPr>
          <p:nvPr/>
        </p:nvSpPr>
        <p:spPr bwMode="auto">
          <a:xfrm>
            <a:off x="2051050" y="3321050"/>
            <a:ext cx="4968875" cy="1296988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pSp>
        <p:nvGrpSpPr>
          <p:cNvPr id="20490" name="Group 23"/>
          <p:cNvGrpSpPr>
            <a:grpSpLocks/>
          </p:cNvGrpSpPr>
          <p:nvPr/>
        </p:nvGrpSpPr>
        <p:grpSpPr bwMode="auto">
          <a:xfrm rot="4282244">
            <a:off x="4414044" y="4099719"/>
            <a:ext cx="403225" cy="230187"/>
            <a:chOff x="6021" y="8331"/>
            <a:chExt cx="453" cy="221"/>
          </a:xfrm>
        </p:grpSpPr>
        <p:sp>
          <p:nvSpPr>
            <p:cNvPr id="20587" name="Freeform 24"/>
            <p:cNvSpPr>
              <a:spLocks/>
            </p:cNvSpPr>
            <p:nvPr/>
          </p:nvSpPr>
          <p:spPr bwMode="auto">
            <a:xfrm>
              <a:off x="6021" y="8331"/>
              <a:ext cx="453" cy="221"/>
            </a:xfrm>
            <a:custGeom>
              <a:avLst/>
              <a:gdLst>
                <a:gd name="T0" fmla="*/ 423 w 453"/>
                <a:gd name="T1" fmla="*/ 71 h 221"/>
                <a:gd name="T2" fmla="*/ 281 w 453"/>
                <a:gd name="T3" fmla="*/ 176 h 221"/>
                <a:gd name="T4" fmla="*/ 51 w 453"/>
                <a:gd name="T5" fmla="*/ 219 h 221"/>
                <a:gd name="T6" fmla="*/ 27 w 453"/>
                <a:gd name="T7" fmla="*/ 164 h 221"/>
                <a:gd name="T8" fmla="*/ 216 w 453"/>
                <a:gd name="T9" fmla="*/ 37 h 221"/>
                <a:gd name="T10" fmla="*/ 413 w 453"/>
                <a:gd name="T11" fmla="*/ 3 h 221"/>
                <a:gd name="T12" fmla="*/ 451 w 453"/>
                <a:gd name="T13" fmla="*/ 20 h 221"/>
                <a:gd name="T14" fmla="*/ 423 w 453"/>
                <a:gd name="T15" fmla="*/ 71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221"/>
                <a:gd name="T26" fmla="*/ 453 w 453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221">
                  <a:moveTo>
                    <a:pt x="423" y="71"/>
                  </a:moveTo>
                  <a:cubicBezTo>
                    <a:pt x="395" y="98"/>
                    <a:pt x="343" y="151"/>
                    <a:pt x="281" y="176"/>
                  </a:cubicBezTo>
                  <a:cubicBezTo>
                    <a:pt x="219" y="201"/>
                    <a:pt x="93" y="221"/>
                    <a:pt x="51" y="219"/>
                  </a:cubicBezTo>
                  <a:cubicBezTo>
                    <a:pt x="9" y="217"/>
                    <a:pt x="0" y="194"/>
                    <a:pt x="27" y="164"/>
                  </a:cubicBezTo>
                  <a:cubicBezTo>
                    <a:pt x="54" y="134"/>
                    <a:pt x="152" y="64"/>
                    <a:pt x="216" y="37"/>
                  </a:cubicBezTo>
                  <a:cubicBezTo>
                    <a:pt x="280" y="10"/>
                    <a:pt x="374" y="6"/>
                    <a:pt x="413" y="3"/>
                  </a:cubicBezTo>
                  <a:cubicBezTo>
                    <a:pt x="452" y="0"/>
                    <a:pt x="449" y="9"/>
                    <a:pt x="451" y="20"/>
                  </a:cubicBezTo>
                  <a:cubicBezTo>
                    <a:pt x="453" y="31"/>
                    <a:pt x="429" y="61"/>
                    <a:pt x="423" y="71"/>
                  </a:cubicBezTo>
                  <a:close/>
                </a:path>
              </a:pathLst>
            </a:custGeom>
            <a:solidFill>
              <a:srgbClr val="99CC00"/>
            </a:solidFill>
            <a:ln w="15875">
              <a:solidFill>
                <a:srgbClr val="00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20588" name="Freeform 25"/>
            <p:cNvSpPr>
              <a:spLocks/>
            </p:cNvSpPr>
            <p:nvPr/>
          </p:nvSpPr>
          <p:spPr bwMode="auto">
            <a:xfrm>
              <a:off x="6046" y="8354"/>
              <a:ext cx="405" cy="183"/>
            </a:xfrm>
            <a:custGeom>
              <a:avLst/>
              <a:gdLst>
                <a:gd name="T0" fmla="*/ 0 w 405"/>
                <a:gd name="T1" fmla="*/ 183 h 183"/>
                <a:gd name="T2" fmla="*/ 175 w 405"/>
                <a:gd name="T3" fmla="*/ 96 h 183"/>
                <a:gd name="T4" fmla="*/ 196 w 405"/>
                <a:gd name="T5" fmla="*/ 65 h 183"/>
                <a:gd name="T6" fmla="*/ 242 w 405"/>
                <a:gd name="T7" fmla="*/ 65 h 183"/>
                <a:gd name="T8" fmla="*/ 405 w 405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83"/>
                <a:gd name="T17" fmla="*/ 405 w 40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83">
                  <a:moveTo>
                    <a:pt x="0" y="183"/>
                  </a:moveTo>
                  <a:cubicBezTo>
                    <a:pt x="29" y="169"/>
                    <a:pt x="142" y="116"/>
                    <a:pt x="175" y="96"/>
                  </a:cubicBezTo>
                  <a:cubicBezTo>
                    <a:pt x="208" y="76"/>
                    <a:pt x="185" y="70"/>
                    <a:pt x="196" y="65"/>
                  </a:cubicBezTo>
                  <a:cubicBezTo>
                    <a:pt x="207" y="60"/>
                    <a:pt x="207" y="76"/>
                    <a:pt x="242" y="65"/>
                  </a:cubicBezTo>
                  <a:cubicBezTo>
                    <a:pt x="277" y="54"/>
                    <a:pt x="371" y="14"/>
                    <a:pt x="405" y="0"/>
                  </a:cubicBezTo>
                </a:path>
              </a:pathLst>
            </a:custGeom>
            <a:noFill/>
            <a:ln w="12700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20589" name="Freeform 26"/>
            <p:cNvSpPr>
              <a:spLocks/>
            </p:cNvSpPr>
            <p:nvPr/>
          </p:nvSpPr>
          <p:spPr bwMode="auto">
            <a:xfrm>
              <a:off x="6074" y="8371"/>
              <a:ext cx="382" cy="168"/>
            </a:xfrm>
            <a:custGeom>
              <a:avLst/>
              <a:gdLst>
                <a:gd name="T0" fmla="*/ 0 w 382"/>
                <a:gd name="T1" fmla="*/ 168 h 168"/>
                <a:gd name="T2" fmla="*/ 149 w 382"/>
                <a:gd name="T3" fmla="*/ 144 h 168"/>
                <a:gd name="T4" fmla="*/ 264 w 382"/>
                <a:gd name="T5" fmla="*/ 96 h 168"/>
                <a:gd name="T6" fmla="*/ 382 w 38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"/>
                <a:gd name="T13" fmla="*/ 0 h 168"/>
                <a:gd name="T14" fmla="*/ 382 w 38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" h="168">
                  <a:moveTo>
                    <a:pt x="0" y="168"/>
                  </a:moveTo>
                  <a:cubicBezTo>
                    <a:pt x="25" y="164"/>
                    <a:pt x="105" y="156"/>
                    <a:pt x="149" y="144"/>
                  </a:cubicBezTo>
                  <a:cubicBezTo>
                    <a:pt x="193" y="132"/>
                    <a:pt x="225" y="120"/>
                    <a:pt x="264" y="96"/>
                  </a:cubicBezTo>
                  <a:cubicBezTo>
                    <a:pt x="303" y="72"/>
                    <a:pt x="358" y="20"/>
                    <a:pt x="382" y="0"/>
                  </a:cubicBez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20590" name="Freeform 27"/>
            <p:cNvSpPr>
              <a:spLocks/>
            </p:cNvSpPr>
            <p:nvPr/>
          </p:nvSpPr>
          <p:spPr bwMode="auto">
            <a:xfrm>
              <a:off x="6122" y="8390"/>
              <a:ext cx="293" cy="130"/>
            </a:xfrm>
            <a:custGeom>
              <a:avLst/>
              <a:gdLst>
                <a:gd name="T0" fmla="*/ 0 w 293"/>
                <a:gd name="T1" fmla="*/ 130 h 130"/>
                <a:gd name="T2" fmla="*/ 147 w 293"/>
                <a:gd name="T3" fmla="*/ 92 h 130"/>
                <a:gd name="T4" fmla="*/ 293 w 293"/>
                <a:gd name="T5" fmla="*/ 0 h 130"/>
                <a:gd name="T6" fmla="*/ 0 60000 65536"/>
                <a:gd name="T7" fmla="*/ 0 60000 65536"/>
                <a:gd name="T8" fmla="*/ 0 60000 65536"/>
                <a:gd name="T9" fmla="*/ 0 w 293"/>
                <a:gd name="T10" fmla="*/ 0 h 130"/>
                <a:gd name="T11" fmla="*/ 293 w 293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130">
                  <a:moveTo>
                    <a:pt x="0" y="130"/>
                  </a:moveTo>
                  <a:cubicBezTo>
                    <a:pt x="24" y="124"/>
                    <a:pt x="98" y="114"/>
                    <a:pt x="147" y="92"/>
                  </a:cubicBezTo>
                  <a:cubicBezTo>
                    <a:pt x="196" y="70"/>
                    <a:pt x="263" y="19"/>
                    <a:pt x="29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20591" name="Freeform 28"/>
            <p:cNvSpPr>
              <a:spLocks/>
            </p:cNvSpPr>
            <p:nvPr/>
          </p:nvSpPr>
          <p:spPr bwMode="auto">
            <a:xfrm>
              <a:off x="6060" y="8350"/>
              <a:ext cx="353" cy="163"/>
            </a:xfrm>
            <a:custGeom>
              <a:avLst/>
              <a:gdLst>
                <a:gd name="T0" fmla="*/ 0 w 353"/>
                <a:gd name="T1" fmla="*/ 163 h 163"/>
                <a:gd name="T2" fmla="*/ 96 w 353"/>
                <a:gd name="T3" fmla="*/ 91 h 163"/>
                <a:gd name="T4" fmla="*/ 190 w 353"/>
                <a:gd name="T5" fmla="*/ 36 h 163"/>
                <a:gd name="T6" fmla="*/ 353 w 3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163"/>
                <a:gd name="T14" fmla="*/ 353 w 353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163">
                  <a:moveTo>
                    <a:pt x="0" y="163"/>
                  </a:moveTo>
                  <a:lnTo>
                    <a:pt x="96" y="91"/>
                  </a:lnTo>
                  <a:lnTo>
                    <a:pt x="190" y="36"/>
                  </a:lnTo>
                  <a:lnTo>
                    <a:pt x="353" y="0"/>
                  </a:ln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</p:grpSp>
      <p:grpSp>
        <p:nvGrpSpPr>
          <p:cNvPr id="20491" name="Group 29"/>
          <p:cNvGrpSpPr>
            <a:grpSpLocks noChangeAspect="1"/>
          </p:cNvGrpSpPr>
          <p:nvPr/>
        </p:nvGrpSpPr>
        <p:grpSpPr bwMode="auto">
          <a:xfrm rot="467301" flipV="1">
            <a:off x="5508625" y="3940175"/>
            <a:ext cx="428625" cy="173038"/>
            <a:chOff x="4218" y="2394"/>
            <a:chExt cx="5038" cy="1373"/>
          </a:xfrm>
        </p:grpSpPr>
        <p:sp>
          <p:nvSpPr>
            <p:cNvPr id="20574" name="Freeform 30"/>
            <p:cNvSpPr>
              <a:spLocks noChangeAspect="1"/>
            </p:cNvSpPr>
            <p:nvPr/>
          </p:nvSpPr>
          <p:spPr bwMode="auto">
            <a:xfrm>
              <a:off x="4218" y="2394"/>
              <a:ext cx="3281" cy="1373"/>
            </a:xfrm>
            <a:custGeom>
              <a:avLst/>
              <a:gdLst>
                <a:gd name="T0" fmla="*/ 2947 w 3282"/>
                <a:gd name="T1" fmla="*/ 211 h 1371"/>
                <a:gd name="T2" fmla="*/ 2627 w 3282"/>
                <a:gd name="T3" fmla="*/ 43 h 1371"/>
                <a:gd name="T4" fmla="*/ 1558 w 3282"/>
                <a:gd name="T5" fmla="*/ 76 h 1371"/>
                <a:gd name="T6" fmla="*/ 341 w 3282"/>
                <a:gd name="T7" fmla="*/ 53 h 1371"/>
                <a:gd name="T8" fmla="*/ 4 w 3282"/>
                <a:gd name="T9" fmla="*/ 415 h 1371"/>
                <a:gd name="T10" fmla="*/ 366 w 3282"/>
                <a:gd name="T11" fmla="*/ 958 h 1371"/>
                <a:gd name="T12" fmla="*/ 1437 w 3282"/>
                <a:gd name="T13" fmla="*/ 1345 h 1371"/>
                <a:gd name="T14" fmla="*/ 2123 w 3282"/>
                <a:gd name="T15" fmla="*/ 1361 h 1371"/>
                <a:gd name="T16" fmla="*/ 2755 w 3282"/>
                <a:gd name="T17" fmla="*/ 1170 h 1371"/>
                <a:gd name="T18" fmla="*/ 3075 w 3282"/>
                <a:gd name="T19" fmla="*/ 991 h 1371"/>
                <a:gd name="T20" fmla="*/ 3251 w 3282"/>
                <a:gd name="T21" fmla="*/ 758 h 1371"/>
                <a:gd name="T22" fmla="*/ 3003 w 3282"/>
                <a:gd name="T23" fmla="*/ 510 h 1371"/>
                <a:gd name="T24" fmla="*/ 2947 w 3282"/>
                <a:gd name="T25" fmla="*/ 211 h 1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2"/>
                <a:gd name="T40" fmla="*/ 0 h 1371"/>
                <a:gd name="T41" fmla="*/ 3282 w 3282"/>
                <a:gd name="T42" fmla="*/ 1371 h 1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2" h="1371">
                  <a:moveTo>
                    <a:pt x="2966" y="211"/>
                  </a:moveTo>
                  <a:cubicBezTo>
                    <a:pt x="2903" y="136"/>
                    <a:pt x="2881" y="65"/>
                    <a:pt x="2646" y="43"/>
                  </a:cubicBezTo>
                  <a:cubicBezTo>
                    <a:pt x="2411" y="21"/>
                    <a:pt x="1942" y="74"/>
                    <a:pt x="1558" y="76"/>
                  </a:cubicBezTo>
                  <a:cubicBezTo>
                    <a:pt x="1174" y="78"/>
                    <a:pt x="600" y="0"/>
                    <a:pt x="341" y="53"/>
                  </a:cubicBezTo>
                  <a:cubicBezTo>
                    <a:pt x="82" y="106"/>
                    <a:pt x="0" y="248"/>
                    <a:pt x="4" y="396"/>
                  </a:cubicBezTo>
                  <a:cubicBezTo>
                    <a:pt x="8" y="544"/>
                    <a:pt x="127" y="787"/>
                    <a:pt x="366" y="939"/>
                  </a:cubicBezTo>
                  <a:cubicBezTo>
                    <a:pt x="605" y="1091"/>
                    <a:pt x="1141" y="1243"/>
                    <a:pt x="1437" y="1307"/>
                  </a:cubicBezTo>
                  <a:cubicBezTo>
                    <a:pt x="1733" y="1371"/>
                    <a:pt x="1919" y="1352"/>
                    <a:pt x="2142" y="1323"/>
                  </a:cubicBezTo>
                  <a:cubicBezTo>
                    <a:pt x="2362" y="1295"/>
                    <a:pt x="2603" y="1191"/>
                    <a:pt x="2774" y="1132"/>
                  </a:cubicBezTo>
                  <a:cubicBezTo>
                    <a:pt x="2945" y="1073"/>
                    <a:pt x="3011" y="1027"/>
                    <a:pt x="3094" y="972"/>
                  </a:cubicBezTo>
                  <a:cubicBezTo>
                    <a:pt x="3177" y="907"/>
                    <a:pt x="3282" y="819"/>
                    <a:pt x="3270" y="739"/>
                  </a:cubicBezTo>
                  <a:cubicBezTo>
                    <a:pt x="3258" y="659"/>
                    <a:pt x="3073" y="579"/>
                    <a:pt x="3022" y="491"/>
                  </a:cubicBezTo>
                  <a:cubicBezTo>
                    <a:pt x="2971" y="403"/>
                    <a:pt x="3051" y="284"/>
                    <a:pt x="2966" y="211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75" name="Freeform 31"/>
            <p:cNvSpPr>
              <a:spLocks noChangeAspect="1"/>
            </p:cNvSpPr>
            <p:nvPr/>
          </p:nvSpPr>
          <p:spPr bwMode="auto">
            <a:xfrm>
              <a:off x="4552" y="2639"/>
              <a:ext cx="560" cy="498"/>
            </a:xfrm>
            <a:custGeom>
              <a:avLst/>
              <a:gdLst>
                <a:gd name="T0" fmla="*/ 28 w 559"/>
                <a:gd name="T1" fmla="*/ 319 h 497"/>
                <a:gd name="T2" fmla="*/ 12 w 559"/>
                <a:gd name="T3" fmla="*/ 163 h 497"/>
                <a:gd name="T4" fmla="*/ 100 w 559"/>
                <a:gd name="T5" fmla="*/ 43 h 497"/>
                <a:gd name="T6" fmla="*/ 220 w 559"/>
                <a:gd name="T7" fmla="*/ 4 h 497"/>
                <a:gd name="T8" fmla="*/ 383 w 559"/>
                <a:gd name="T9" fmla="*/ 21 h 497"/>
                <a:gd name="T10" fmla="*/ 455 w 559"/>
                <a:gd name="T11" fmla="*/ 75 h 497"/>
                <a:gd name="T12" fmla="*/ 567 w 559"/>
                <a:gd name="T13" fmla="*/ 221 h 497"/>
                <a:gd name="T14" fmla="*/ 519 w 559"/>
                <a:gd name="T15" fmla="*/ 423 h 497"/>
                <a:gd name="T16" fmla="*/ 319 w 559"/>
                <a:gd name="T17" fmla="*/ 511 h 497"/>
                <a:gd name="T18" fmla="*/ 117 w 559"/>
                <a:gd name="T19" fmla="*/ 455 h 497"/>
                <a:gd name="T20" fmla="*/ 28 w 559"/>
                <a:gd name="T21" fmla="*/ 319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76" name="Freeform 32"/>
            <p:cNvSpPr>
              <a:spLocks noChangeAspect="1"/>
            </p:cNvSpPr>
            <p:nvPr/>
          </p:nvSpPr>
          <p:spPr bwMode="auto">
            <a:xfrm>
              <a:off x="4653" y="2710"/>
              <a:ext cx="380" cy="360"/>
            </a:xfrm>
            <a:custGeom>
              <a:avLst/>
              <a:gdLst>
                <a:gd name="T0" fmla="*/ 1 w 559"/>
                <a:gd name="T1" fmla="*/ 1 h 497"/>
                <a:gd name="T2" fmla="*/ 1 w 559"/>
                <a:gd name="T3" fmla="*/ 1 h 497"/>
                <a:gd name="T4" fmla="*/ 1 w 559"/>
                <a:gd name="T5" fmla="*/ 1 h 497"/>
                <a:gd name="T6" fmla="*/ 1 w 559"/>
                <a:gd name="T7" fmla="*/ 1 h 497"/>
                <a:gd name="T8" fmla="*/ 1 w 559"/>
                <a:gd name="T9" fmla="*/ 1 h 497"/>
                <a:gd name="T10" fmla="*/ 1 w 559"/>
                <a:gd name="T11" fmla="*/ 1 h 497"/>
                <a:gd name="T12" fmla="*/ 1 w 559"/>
                <a:gd name="T13" fmla="*/ 1 h 497"/>
                <a:gd name="T14" fmla="*/ 1 w 559"/>
                <a:gd name="T15" fmla="*/ 1 h 497"/>
                <a:gd name="T16" fmla="*/ 1 w 559"/>
                <a:gd name="T17" fmla="*/ 1 h 497"/>
                <a:gd name="T18" fmla="*/ 1 w 559"/>
                <a:gd name="T19" fmla="*/ 1 h 497"/>
                <a:gd name="T20" fmla="*/ 1 w 559"/>
                <a:gd name="T21" fmla="*/ 1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77" name="Freeform 33"/>
            <p:cNvSpPr>
              <a:spLocks noChangeAspect="1"/>
            </p:cNvSpPr>
            <p:nvPr/>
          </p:nvSpPr>
          <p:spPr bwMode="auto">
            <a:xfrm>
              <a:off x="7241" y="2470"/>
              <a:ext cx="1960" cy="385"/>
            </a:xfrm>
            <a:custGeom>
              <a:avLst/>
              <a:gdLst>
                <a:gd name="T0" fmla="*/ 0 w 1961"/>
                <a:gd name="T1" fmla="*/ 421 h 383"/>
                <a:gd name="T2" fmla="*/ 584 w 1961"/>
                <a:gd name="T3" fmla="*/ 349 h 383"/>
                <a:gd name="T4" fmla="*/ 1613 w 1961"/>
                <a:gd name="T5" fmla="*/ 47 h 383"/>
                <a:gd name="T6" fmla="*/ 1942 w 1961"/>
                <a:gd name="T7" fmla="*/ 31 h 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1"/>
                <a:gd name="T13" fmla="*/ 0 h 383"/>
                <a:gd name="T14" fmla="*/ 1961 w 1961"/>
                <a:gd name="T15" fmla="*/ 383 h 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1" h="383">
                  <a:moveTo>
                    <a:pt x="0" y="383"/>
                  </a:moveTo>
                  <a:cubicBezTo>
                    <a:pt x="96" y="371"/>
                    <a:pt x="312" y="367"/>
                    <a:pt x="584" y="311"/>
                  </a:cubicBezTo>
                  <a:cubicBezTo>
                    <a:pt x="856" y="255"/>
                    <a:pt x="1402" y="94"/>
                    <a:pt x="1632" y="47"/>
                  </a:cubicBezTo>
                  <a:cubicBezTo>
                    <a:pt x="1862" y="0"/>
                    <a:pt x="1893" y="34"/>
                    <a:pt x="1961" y="31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78" name="Freeform 34"/>
            <p:cNvSpPr>
              <a:spLocks noChangeAspect="1"/>
            </p:cNvSpPr>
            <p:nvPr/>
          </p:nvSpPr>
          <p:spPr bwMode="auto">
            <a:xfrm>
              <a:off x="7256" y="2709"/>
              <a:ext cx="2000" cy="215"/>
            </a:xfrm>
            <a:custGeom>
              <a:avLst/>
              <a:gdLst>
                <a:gd name="T0" fmla="*/ 0 w 2000"/>
                <a:gd name="T1" fmla="*/ 207 h 215"/>
                <a:gd name="T2" fmla="*/ 865 w 2000"/>
                <a:gd name="T3" fmla="*/ 185 h 215"/>
                <a:gd name="T4" fmla="*/ 1625 w 2000"/>
                <a:gd name="T5" fmla="*/ 25 h 215"/>
                <a:gd name="T6" fmla="*/ 2000 w 2000"/>
                <a:gd name="T7" fmla="*/ 32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"/>
                <a:gd name="T13" fmla="*/ 0 h 215"/>
                <a:gd name="T14" fmla="*/ 2000 w 2000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" h="215">
                  <a:moveTo>
                    <a:pt x="0" y="207"/>
                  </a:moveTo>
                  <a:cubicBezTo>
                    <a:pt x="143" y="203"/>
                    <a:pt x="594" y="215"/>
                    <a:pt x="865" y="185"/>
                  </a:cubicBezTo>
                  <a:cubicBezTo>
                    <a:pt x="1136" y="155"/>
                    <a:pt x="1436" y="50"/>
                    <a:pt x="1625" y="25"/>
                  </a:cubicBezTo>
                  <a:cubicBezTo>
                    <a:pt x="1814" y="0"/>
                    <a:pt x="1922" y="31"/>
                    <a:pt x="2000" y="3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79" name="Freeform 35"/>
            <p:cNvSpPr>
              <a:spLocks noChangeAspect="1"/>
            </p:cNvSpPr>
            <p:nvPr/>
          </p:nvSpPr>
          <p:spPr bwMode="auto">
            <a:xfrm>
              <a:off x="4263" y="2496"/>
              <a:ext cx="2807" cy="468"/>
            </a:xfrm>
            <a:custGeom>
              <a:avLst/>
              <a:gdLst>
                <a:gd name="T0" fmla="*/ 0 w 2808"/>
                <a:gd name="T1" fmla="*/ 468 h 468"/>
                <a:gd name="T2" fmla="*/ 462 w 2808"/>
                <a:gd name="T3" fmla="*/ 84 h 468"/>
                <a:gd name="T4" fmla="*/ 1380 w 2808"/>
                <a:gd name="T5" fmla="*/ 79 h 468"/>
                <a:gd name="T6" fmla="*/ 2285 w 2808"/>
                <a:gd name="T7" fmla="*/ 128 h 468"/>
                <a:gd name="T8" fmla="*/ 2789 w 2808"/>
                <a:gd name="T9" fmla="*/ 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8"/>
                <a:gd name="T16" fmla="*/ 0 h 468"/>
                <a:gd name="T17" fmla="*/ 2808 w 280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8" h="468">
                  <a:moveTo>
                    <a:pt x="0" y="468"/>
                  </a:moveTo>
                  <a:cubicBezTo>
                    <a:pt x="76" y="404"/>
                    <a:pt x="232" y="149"/>
                    <a:pt x="462" y="84"/>
                  </a:cubicBezTo>
                  <a:cubicBezTo>
                    <a:pt x="692" y="19"/>
                    <a:pt x="1073" y="72"/>
                    <a:pt x="1380" y="79"/>
                  </a:cubicBezTo>
                  <a:cubicBezTo>
                    <a:pt x="1687" y="86"/>
                    <a:pt x="2066" y="141"/>
                    <a:pt x="2304" y="128"/>
                  </a:cubicBezTo>
                  <a:cubicBezTo>
                    <a:pt x="2542" y="115"/>
                    <a:pt x="2703" y="27"/>
                    <a:pt x="2808" y="0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0" name="Freeform 36"/>
            <p:cNvSpPr>
              <a:spLocks noChangeAspect="1"/>
            </p:cNvSpPr>
            <p:nvPr/>
          </p:nvSpPr>
          <p:spPr bwMode="auto">
            <a:xfrm>
              <a:off x="6929" y="2977"/>
              <a:ext cx="338" cy="317"/>
            </a:xfrm>
            <a:custGeom>
              <a:avLst/>
              <a:gdLst>
                <a:gd name="T0" fmla="*/ 5 w 338"/>
                <a:gd name="T1" fmla="*/ 159 h 318"/>
                <a:gd name="T2" fmla="*/ 35 w 338"/>
                <a:gd name="T3" fmla="*/ 43 h 318"/>
                <a:gd name="T4" fmla="*/ 90 w 338"/>
                <a:gd name="T5" fmla="*/ 27 h 318"/>
                <a:gd name="T6" fmla="*/ 163 w 338"/>
                <a:gd name="T7" fmla="*/ 3 h 318"/>
                <a:gd name="T8" fmla="*/ 203 w 338"/>
                <a:gd name="T9" fmla="*/ 11 h 318"/>
                <a:gd name="T10" fmla="*/ 267 w 338"/>
                <a:gd name="T11" fmla="*/ 43 h 318"/>
                <a:gd name="T12" fmla="*/ 331 w 338"/>
                <a:gd name="T13" fmla="*/ 115 h 318"/>
                <a:gd name="T14" fmla="*/ 311 w 338"/>
                <a:gd name="T15" fmla="*/ 231 h 318"/>
                <a:gd name="T16" fmla="*/ 182 w 338"/>
                <a:gd name="T17" fmla="*/ 295 h 318"/>
                <a:gd name="T18" fmla="*/ 63 w 338"/>
                <a:gd name="T19" fmla="*/ 255 h 318"/>
                <a:gd name="T20" fmla="*/ 5 w 338"/>
                <a:gd name="T21" fmla="*/ 159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318"/>
                <a:gd name="T35" fmla="*/ 338 w 338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318">
                  <a:moveTo>
                    <a:pt x="5" y="175"/>
                  </a:moveTo>
                  <a:cubicBezTo>
                    <a:pt x="0" y="137"/>
                    <a:pt x="21" y="68"/>
                    <a:pt x="35" y="43"/>
                  </a:cubicBezTo>
                  <a:cubicBezTo>
                    <a:pt x="49" y="18"/>
                    <a:pt x="69" y="34"/>
                    <a:pt x="90" y="27"/>
                  </a:cubicBezTo>
                  <a:cubicBezTo>
                    <a:pt x="111" y="20"/>
                    <a:pt x="144" y="6"/>
                    <a:pt x="163" y="3"/>
                  </a:cubicBezTo>
                  <a:cubicBezTo>
                    <a:pt x="182" y="0"/>
                    <a:pt x="186" y="4"/>
                    <a:pt x="203" y="11"/>
                  </a:cubicBezTo>
                  <a:cubicBezTo>
                    <a:pt x="220" y="18"/>
                    <a:pt x="246" y="26"/>
                    <a:pt x="267" y="43"/>
                  </a:cubicBezTo>
                  <a:cubicBezTo>
                    <a:pt x="288" y="60"/>
                    <a:pt x="324" y="81"/>
                    <a:pt x="331" y="115"/>
                  </a:cubicBezTo>
                  <a:cubicBezTo>
                    <a:pt x="338" y="149"/>
                    <a:pt x="336" y="217"/>
                    <a:pt x="311" y="250"/>
                  </a:cubicBezTo>
                  <a:cubicBezTo>
                    <a:pt x="286" y="283"/>
                    <a:pt x="223" y="311"/>
                    <a:pt x="182" y="314"/>
                  </a:cubicBezTo>
                  <a:cubicBezTo>
                    <a:pt x="140" y="318"/>
                    <a:pt x="92" y="297"/>
                    <a:pt x="63" y="274"/>
                  </a:cubicBezTo>
                  <a:cubicBezTo>
                    <a:pt x="33" y="250"/>
                    <a:pt x="13" y="208"/>
                    <a:pt x="5" y="175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1" name="Freeform 37"/>
            <p:cNvSpPr>
              <a:spLocks noChangeAspect="1"/>
            </p:cNvSpPr>
            <p:nvPr/>
          </p:nvSpPr>
          <p:spPr bwMode="auto">
            <a:xfrm>
              <a:off x="5090" y="2943"/>
              <a:ext cx="2196" cy="328"/>
            </a:xfrm>
            <a:custGeom>
              <a:avLst/>
              <a:gdLst>
                <a:gd name="T0" fmla="*/ 0 w 2196"/>
                <a:gd name="T1" fmla="*/ 48 h 329"/>
                <a:gd name="T2" fmla="*/ 294 w 2196"/>
                <a:gd name="T3" fmla="*/ 150 h 329"/>
                <a:gd name="T4" fmla="*/ 906 w 2196"/>
                <a:gd name="T5" fmla="*/ 294 h 329"/>
                <a:gd name="T6" fmla="*/ 1548 w 2196"/>
                <a:gd name="T7" fmla="*/ 227 h 329"/>
                <a:gd name="T8" fmla="*/ 1812 w 2196"/>
                <a:gd name="T9" fmla="*/ 132 h 329"/>
                <a:gd name="T10" fmla="*/ 1926 w 2196"/>
                <a:gd name="T11" fmla="*/ 66 h 329"/>
                <a:gd name="T12" fmla="*/ 2196 w 2196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6"/>
                <a:gd name="T22" fmla="*/ 0 h 329"/>
                <a:gd name="T23" fmla="*/ 2196 w 2196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6" h="329">
                  <a:moveTo>
                    <a:pt x="0" y="48"/>
                  </a:moveTo>
                  <a:cubicBezTo>
                    <a:pt x="49" y="65"/>
                    <a:pt x="143" y="106"/>
                    <a:pt x="294" y="150"/>
                  </a:cubicBezTo>
                  <a:cubicBezTo>
                    <a:pt x="445" y="194"/>
                    <a:pt x="697" y="297"/>
                    <a:pt x="906" y="313"/>
                  </a:cubicBezTo>
                  <a:cubicBezTo>
                    <a:pt x="1115" y="329"/>
                    <a:pt x="1397" y="276"/>
                    <a:pt x="1548" y="246"/>
                  </a:cubicBezTo>
                  <a:cubicBezTo>
                    <a:pt x="1699" y="216"/>
                    <a:pt x="1749" y="162"/>
                    <a:pt x="1812" y="132"/>
                  </a:cubicBezTo>
                  <a:cubicBezTo>
                    <a:pt x="1875" y="102"/>
                    <a:pt x="1862" y="88"/>
                    <a:pt x="1926" y="66"/>
                  </a:cubicBezTo>
                  <a:cubicBezTo>
                    <a:pt x="1990" y="44"/>
                    <a:pt x="2140" y="14"/>
                    <a:pt x="219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2" name="Freeform 38"/>
            <p:cNvSpPr>
              <a:spLocks noChangeAspect="1"/>
            </p:cNvSpPr>
            <p:nvPr/>
          </p:nvSpPr>
          <p:spPr bwMode="auto">
            <a:xfrm>
              <a:off x="5096" y="2765"/>
              <a:ext cx="2106" cy="233"/>
            </a:xfrm>
            <a:custGeom>
              <a:avLst/>
              <a:gdLst>
                <a:gd name="T0" fmla="*/ 0 w 2106"/>
                <a:gd name="T1" fmla="*/ 168 h 234"/>
                <a:gd name="T2" fmla="*/ 234 w 2106"/>
                <a:gd name="T3" fmla="*/ 19 h 234"/>
                <a:gd name="T4" fmla="*/ 804 w 2106"/>
                <a:gd name="T5" fmla="*/ 73 h 234"/>
                <a:gd name="T6" fmla="*/ 1668 w 2106"/>
                <a:gd name="T7" fmla="*/ 210 h 234"/>
                <a:gd name="T8" fmla="*/ 2106 w 2106"/>
                <a:gd name="T9" fmla="*/ 42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6"/>
                <a:gd name="T16" fmla="*/ 0 h 234"/>
                <a:gd name="T17" fmla="*/ 2106 w 210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6" h="234">
                  <a:moveTo>
                    <a:pt x="0" y="187"/>
                  </a:moveTo>
                  <a:cubicBezTo>
                    <a:pt x="39" y="160"/>
                    <a:pt x="100" y="38"/>
                    <a:pt x="234" y="19"/>
                  </a:cubicBezTo>
                  <a:cubicBezTo>
                    <a:pt x="368" y="0"/>
                    <a:pt x="565" y="38"/>
                    <a:pt x="804" y="73"/>
                  </a:cubicBezTo>
                  <a:cubicBezTo>
                    <a:pt x="1043" y="108"/>
                    <a:pt x="1451" y="234"/>
                    <a:pt x="1668" y="229"/>
                  </a:cubicBezTo>
                  <a:cubicBezTo>
                    <a:pt x="1885" y="224"/>
                    <a:pt x="2015" y="81"/>
                    <a:pt x="2106" y="4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3" name="Freeform 39"/>
            <p:cNvSpPr>
              <a:spLocks noChangeAspect="1"/>
            </p:cNvSpPr>
            <p:nvPr/>
          </p:nvSpPr>
          <p:spPr bwMode="auto">
            <a:xfrm>
              <a:off x="4757" y="2812"/>
              <a:ext cx="180" cy="177"/>
            </a:xfrm>
            <a:custGeom>
              <a:avLst/>
              <a:gdLst>
                <a:gd name="T0" fmla="*/ 0 w 559"/>
                <a:gd name="T1" fmla="*/ 0 h 497"/>
                <a:gd name="T2" fmla="*/ 0 w 559"/>
                <a:gd name="T3" fmla="*/ 0 h 497"/>
                <a:gd name="T4" fmla="*/ 0 w 559"/>
                <a:gd name="T5" fmla="*/ 0 h 497"/>
                <a:gd name="T6" fmla="*/ 0 w 559"/>
                <a:gd name="T7" fmla="*/ 0 h 497"/>
                <a:gd name="T8" fmla="*/ 0 w 559"/>
                <a:gd name="T9" fmla="*/ 0 h 497"/>
                <a:gd name="T10" fmla="*/ 0 w 559"/>
                <a:gd name="T11" fmla="*/ 0 h 497"/>
                <a:gd name="T12" fmla="*/ 0 w 559"/>
                <a:gd name="T13" fmla="*/ 0 h 497"/>
                <a:gd name="T14" fmla="*/ 0 w 559"/>
                <a:gd name="T15" fmla="*/ 0 h 497"/>
                <a:gd name="T16" fmla="*/ 0 w 559"/>
                <a:gd name="T17" fmla="*/ 0 h 497"/>
                <a:gd name="T18" fmla="*/ 0 w 559"/>
                <a:gd name="T19" fmla="*/ 0 h 497"/>
                <a:gd name="T20" fmla="*/ 0 w 559"/>
                <a:gd name="T21" fmla="*/ 0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4" name="Freeform 40"/>
            <p:cNvSpPr>
              <a:spLocks noChangeAspect="1"/>
            </p:cNvSpPr>
            <p:nvPr/>
          </p:nvSpPr>
          <p:spPr bwMode="auto">
            <a:xfrm>
              <a:off x="6655" y="3170"/>
              <a:ext cx="787" cy="52"/>
            </a:xfrm>
            <a:custGeom>
              <a:avLst/>
              <a:gdLst>
                <a:gd name="T0" fmla="*/ 0 w 786"/>
                <a:gd name="T1" fmla="*/ 9 h 51"/>
                <a:gd name="T2" fmla="*/ 222 w 786"/>
                <a:gd name="T3" fmla="*/ 46 h 51"/>
                <a:gd name="T4" fmla="*/ 523 w 786"/>
                <a:gd name="T5" fmla="*/ 4 h 51"/>
                <a:gd name="T6" fmla="*/ 805 w 786"/>
                <a:gd name="T7" fmla="*/ 7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51"/>
                <a:gd name="T14" fmla="*/ 786 w 786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51">
                  <a:moveTo>
                    <a:pt x="0" y="9"/>
                  </a:moveTo>
                  <a:cubicBezTo>
                    <a:pt x="38" y="12"/>
                    <a:pt x="138" y="28"/>
                    <a:pt x="222" y="27"/>
                  </a:cubicBezTo>
                  <a:cubicBezTo>
                    <a:pt x="306" y="26"/>
                    <a:pt x="410" y="0"/>
                    <a:pt x="504" y="4"/>
                  </a:cubicBezTo>
                  <a:cubicBezTo>
                    <a:pt x="598" y="8"/>
                    <a:pt x="727" y="41"/>
                    <a:pt x="786" y="51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5" name="Freeform 41"/>
            <p:cNvSpPr>
              <a:spLocks noChangeAspect="1"/>
            </p:cNvSpPr>
            <p:nvPr/>
          </p:nvSpPr>
          <p:spPr bwMode="auto">
            <a:xfrm>
              <a:off x="4917" y="2574"/>
              <a:ext cx="2213" cy="271"/>
            </a:xfrm>
            <a:custGeom>
              <a:avLst/>
              <a:gdLst>
                <a:gd name="T0" fmla="*/ 0 w 2214"/>
                <a:gd name="T1" fmla="*/ 271 h 271"/>
                <a:gd name="T2" fmla="*/ 240 w 2214"/>
                <a:gd name="T3" fmla="*/ 144 h 271"/>
                <a:gd name="T4" fmla="*/ 504 w 2214"/>
                <a:gd name="T5" fmla="*/ 114 h 271"/>
                <a:gd name="T6" fmla="*/ 900 w 2214"/>
                <a:gd name="T7" fmla="*/ 168 h 271"/>
                <a:gd name="T8" fmla="*/ 1277 w 2214"/>
                <a:gd name="T9" fmla="*/ 210 h 271"/>
                <a:gd name="T10" fmla="*/ 1739 w 2214"/>
                <a:gd name="T11" fmla="*/ 198 h 271"/>
                <a:gd name="T12" fmla="*/ 1985 w 2214"/>
                <a:gd name="T13" fmla="*/ 138 h 271"/>
                <a:gd name="T14" fmla="*/ 2195 w 2214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4"/>
                <a:gd name="T25" fmla="*/ 0 h 271"/>
                <a:gd name="T26" fmla="*/ 2214 w 2214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4" h="271">
                  <a:moveTo>
                    <a:pt x="0" y="271"/>
                  </a:moveTo>
                  <a:cubicBezTo>
                    <a:pt x="40" y="250"/>
                    <a:pt x="156" y="170"/>
                    <a:pt x="240" y="144"/>
                  </a:cubicBezTo>
                  <a:cubicBezTo>
                    <a:pt x="324" y="118"/>
                    <a:pt x="394" y="110"/>
                    <a:pt x="504" y="114"/>
                  </a:cubicBezTo>
                  <a:cubicBezTo>
                    <a:pt x="614" y="118"/>
                    <a:pt x="768" y="152"/>
                    <a:pt x="900" y="168"/>
                  </a:cubicBezTo>
                  <a:cubicBezTo>
                    <a:pt x="1032" y="184"/>
                    <a:pt x="1153" y="205"/>
                    <a:pt x="1296" y="210"/>
                  </a:cubicBezTo>
                  <a:cubicBezTo>
                    <a:pt x="1439" y="215"/>
                    <a:pt x="1640" y="210"/>
                    <a:pt x="1758" y="198"/>
                  </a:cubicBezTo>
                  <a:cubicBezTo>
                    <a:pt x="1876" y="186"/>
                    <a:pt x="1928" y="171"/>
                    <a:pt x="2004" y="138"/>
                  </a:cubicBezTo>
                  <a:cubicBezTo>
                    <a:pt x="2080" y="105"/>
                    <a:pt x="2170" y="29"/>
                    <a:pt x="2214" y="0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86" name="Freeform 42"/>
            <p:cNvSpPr>
              <a:spLocks noChangeAspect="1"/>
            </p:cNvSpPr>
            <p:nvPr/>
          </p:nvSpPr>
          <p:spPr bwMode="auto">
            <a:xfrm>
              <a:off x="4305" y="3054"/>
              <a:ext cx="2975" cy="486"/>
            </a:xfrm>
            <a:custGeom>
              <a:avLst/>
              <a:gdLst>
                <a:gd name="T0" fmla="*/ 0 w 2976"/>
                <a:gd name="T1" fmla="*/ 0 h 486"/>
                <a:gd name="T2" fmla="*/ 1362 w 2976"/>
                <a:gd name="T3" fmla="*/ 432 h 486"/>
                <a:gd name="T4" fmla="*/ 2363 w 2976"/>
                <a:gd name="T5" fmla="*/ 324 h 486"/>
                <a:gd name="T6" fmla="*/ 2729 w 2976"/>
                <a:gd name="T7" fmla="*/ 258 h 486"/>
                <a:gd name="T8" fmla="*/ 2957 w 2976"/>
                <a:gd name="T9" fmla="*/ 34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6"/>
                <a:gd name="T16" fmla="*/ 0 h 486"/>
                <a:gd name="T17" fmla="*/ 2976 w 2976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6" h="486">
                  <a:moveTo>
                    <a:pt x="0" y="0"/>
                  </a:moveTo>
                  <a:cubicBezTo>
                    <a:pt x="227" y="71"/>
                    <a:pt x="965" y="378"/>
                    <a:pt x="1362" y="432"/>
                  </a:cubicBezTo>
                  <a:cubicBezTo>
                    <a:pt x="1759" y="486"/>
                    <a:pt x="2151" y="353"/>
                    <a:pt x="2382" y="324"/>
                  </a:cubicBezTo>
                  <a:cubicBezTo>
                    <a:pt x="2613" y="295"/>
                    <a:pt x="2649" y="255"/>
                    <a:pt x="2748" y="258"/>
                  </a:cubicBezTo>
                  <a:cubicBezTo>
                    <a:pt x="2847" y="261"/>
                    <a:pt x="2929" y="325"/>
                    <a:pt x="2976" y="342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20492" name="Group 75"/>
          <p:cNvGrpSpPr>
            <a:grpSpLocks noChangeAspect="1"/>
          </p:cNvGrpSpPr>
          <p:nvPr/>
        </p:nvGrpSpPr>
        <p:grpSpPr bwMode="auto">
          <a:xfrm rot="9816989" flipV="1">
            <a:off x="3924300" y="4300538"/>
            <a:ext cx="428625" cy="173037"/>
            <a:chOff x="4218" y="2394"/>
            <a:chExt cx="5038" cy="1373"/>
          </a:xfrm>
        </p:grpSpPr>
        <p:sp>
          <p:nvSpPr>
            <p:cNvPr id="20561" name="Freeform 76"/>
            <p:cNvSpPr>
              <a:spLocks noChangeAspect="1"/>
            </p:cNvSpPr>
            <p:nvPr/>
          </p:nvSpPr>
          <p:spPr bwMode="auto">
            <a:xfrm>
              <a:off x="4218" y="2394"/>
              <a:ext cx="3281" cy="1373"/>
            </a:xfrm>
            <a:custGeom>
              <a:avLst/>
              <a:gdLst>
                <a:gd name="T0" fmla="*/ 2947 w 3282"/>
                <a:gd name="T1" fmla="*/ 211 h 1371"/>
                <a:gd name="T2" fmla="*/ 2627 w 3282"/>
                <a:gd name="T3" fmla="*/ 43 h 1371"/>
                <a:gd name="T4" fmla="*/ 1558 w 3282"/>
                <a:gd name="T5" fmla="*/ 76 h 1371"/>
                <a:gd name="T6" fmla="*/ 341 w 3282"/>
                <a:gd name="T7" fmla="*/ 53 h 1371"/>
                <a:gd name="T8" fmla="*/ 4 w 3282"/>
                <a:gd name="T9" fmla="*/ 415 h 1371"/>
                <a:gd name="T10" fmla="*/ 366 w 3282"/>
                <a:gd name="T11" fmla="*/ 958 h 1371"/>
                <a:gd name="T12" fmla="*/ 1437 w 3282"/>
                <a:gd name="T13" fmla="*/ 1345 h 1371"/>
                <a:gd name="T14" fmla="*/ 2123 w 3282"/>
                <a:gd name="T15" fmla="*/ 1361 h 1371"/>
                <a:gd name="T16" fmla="*/ 2755 w 3282"/>
                <a:gd name="T17" fmla="*/ 1170 h 1371"/>
                <a:gd name="T18" fmla="*/ 3075 w 3282"/>
                <a:gd name="T19" fmla="*/ 991 h 1371"/>
                <a:gd name="T20" fmla="*/ 3251 w 3282"/>
                <a:gd name="T21" fmla="*/ 758 h 1371"/>
                <a:gd name="T22" fmla="*/ 3003 w 3282"/>
                <a:gd name="T23" fmla="*/ 510 h 1371"/>
                <a:gd name="T24" fmla="*/ 2947 w 3282"/>
                <a:gd name="T25" fmla="*/ 211 h 1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2"/>
                <a:gd name="T40" fmla="*/ 0 h 1371"/>
                <a:gd name="T41" fmla="*/ 3282 w 3282"/>
                <a:gd name="T42" fmla="*/ 1371 h 1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2" h="1371">
                  <a:moveTo>
                    <a:pt x="2966" y="211"/>
                  </a:moveTo>
                  <a:cubicBezTo>
                    <a:pt x="2903" y="136"/>
                    <a:pt x="2881" y="65"/>
                    <a:pt x="2646" y="43"/>
                  </a:cubicBezTo>
                  <a:cubicBezTo>
                    <a:pt x="2411" y="21"/>
                    <a:pt x="1942" y="74"/>
                    <a:pt x="1558" y="76"/>
                  </a:cubicBezTo>
                  <a:cubicBezTo>
                    <a:pt x="1174" y="78"/>
                    <a:pt x="600" y="0"/>
                    <a:pt x="341" y="53"/>
                  </a:cubicBezTo>
                  <a:cubicBezTo>
                    <a:pt x="82" y="106"/>
                    <a:pt x="0" y="248"/>
                    <a:pt x="4" y="396"/>
                  </a:cubicBezTo>
                  <a:cubicBezTo>
                    <a:pt x="8" y="544"/>
                    <a:pt x="127" y="787"/>
                    <a:pt x="366" y="939"/>
                  </a:cubicBezTo>
                  <a:cubicBezTo>
                    <a:pt x="605" y="1091"/>
                    <a:pt x="1141" y="1243"/>
                    <a:pt x="1437" y="1307"/>
                  </a:cubicBezTo>
                  <a:cubicBezTo>
                    <a:pt x="1733" y="1371"/>
                    <a:pt x="1919" y="1352"/>
                    <a:pt x="2142" y="1323"/>
                  </a:cubicBezTo>
                  <a:cubicBezTo>
                    <a:pt x="2362" y="1295"/>
                    <a:pt x="2603" y="1191"/>
                    <a:pt x="2774" y="1132"/>
                  </a:cubicBezTo>
                  <a:cubicBezTo>
                    <a:pt x="2945" y="1073"/>
                    <a:pt x="3011" y="1027"/>
                    <a:pt x="3094" y="972"/>
                  </a:cubicBezTo>
                  <a:cubicBezTo>
                    <a:pt x="3177" y="907"/>
                    <a:pt x="3282" y="819"/>
                    <a:pt x="3270" y="739"/>
                  </a:cubicBezTo>
                  <a:cubicBezTo>
                    <a:pt x="3258" y="659"/>
                    <a:pt x="3073" y="579"/>
                    <a:pt x="3022" y="491"/>
                  </a:cubicBezTo>
                  <a:cubicBezTo>
                    <a:pt x="2971" y="403"/>
                    <a:pt x="3051" y="284"/>
                    <a:pt x="2966" y="211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Freeform 77"/>
            <p:cNvSpPr>
              <a:spLocks noChangeAspect="1"/>
            </p:cNvSpPr>
            <p:nvPr/>
          </p:nvSpPr>
          <p:spPr bwMode="auto">
            <a:xfrm>
              <a:off x="4552" y="2639"/>
              <a:ext cx="560" cy="498"/>
            </a:xfrm>
            <a:custGeom>
              <a:avLst/>
              <a:gdLst>
                <a:gd name="T0" fmla="*/ 28 w 559"/>
                <a:gd name="T1" fmla="*/ 319 h 497"/>
                <a:gd name="T2" fmla="*/ 12 w 559"/>
                <a:gd name="T3" fmla="*/ 163 h 497"/>
                <a:gd name="T4" fmla="*/ 100 w 559"/>
                <a:gd name="T5" fmla="*/ 43 h 497"/>
                <a:gd name="T6" fmla="*/ 220 w 559"/>
                <a:gd name="T7" fmla="*/ 4 h 497"/>
                <a:gd name="T8" fmla="*/ 383 w 559"/>
                <a:gd name="T9" fmla="*/ 21 h 497"/>
                <a:gd name="T10" fmla="*/ 455 w 559"/>
                <a:gd name="T11" fmla="*/ 75 h 497"/>
                <a:gd name="T12" fmla="*/ 567 w 559"/>
                <a:gd name="T13" fmla="*/ 221 h 497"/>
                <a:gd name="T14" fmla="*/ 519 w 559"/>
                <a:gd name="T15" fmla="*/ 423 h 497"/>
                <a:gd name="T16" fmla="*/ 319 w 559"/>
                <a:gd name="T17" fmla="*/ 511 h 497"/>
                <a:gd name="T18" fmla="*/ 117 w 559"/>
                <a:gd name="T19" fmla="*/ 455 h 497"/>
                <a:gd name="T20" fmla="*/ 28 w 559"/>
                <a:gd name="T21" fmla="*/ 319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3" name="Freeform 78"/>
            <p:cNvSpPr>
              <a:spLocks noChangeAspect="1"/>
            </p:cNvSpPr>
            <p:nvPr/>
          </p:nvSpPr>
          <p:spPr bwMode="auto">
            <a:xfrm>
              <a:off x="4653" y="2710"/>
              <a:ext cx="380" cy="360"/>
            </a:xfrm>
            <a:custGeom>
              <a:avLst/>
              <a:gdLst>
                <a:gd name="T0" fmla="*/ 1 w 559"/>
                <a:gd name="T1" fmla="*/ 1 h 497"/>
                <a:gd name="T2" fmla="*/ 1 w 559"/>
                <a:gd name="T3" fmla="*/ 1 h 497"/>
                <a:gd name="T4" fmla="*/ 1 w 559"/>
                <a:gd name="T5" fmla="*/ 1 h 497"/>
                <a:gd name="T6" fmla="*/ 1 w 559"/>
                <a:gd name="T7" fmla="*/ 1 h 497"/>
                <a:gd name="T8" fmla="*/ 1 w 559"/>
                <a:gd name="T9" fmla="*/ 1 h 497"/>
                <a:gd name="T10" fmla="*/ 1 w 559"/>
                <a:gd name="T11" fmla="*/ 1 h 497"/>
                <a:gd name="T12" fmla="*/ 1 w 559"/>
                <a:gd name="T13" fmla="*/ 1 h 497"/>
                <a:gd name="T14" fmla="*/ 1 w 559"/>
                <a:gd name="T15" fmla="*/ 1 h 497"/>
                <a:gd name="T16" fmla="*/ 1 w 559"/>
                <a:gd name="T17" fmla="*/ 1 h 497"/>
                <a:gd name="T18" fmla="*/ 1 w 559"/>
                <a:gd name="T19" fmla="*/ 1 h 497"/>
                <a:gd name="T20" fmla="*/ 1 w 559"/>
                <a:gd name="T21" fmla="*/ 1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4" name="Freeform 79"/>
            <p:cNvSpPr>
              <a:spLocks noChangeAspect="1"/>
            </p:cNvSpPr>
            <p:nvPr/>
          </p:nvSpPr>
          <p:spPr bwMode="auto">
            <a:xfrm>
              <a:off x="7241" y="2470"/>
              <a:ext cx="1960" cy="385"/>
            </a:xfrm>
            <a:custGeom>
              <a:avLst/>
              <a:gdLst>
                <a:gd name="T0" fmla="*/ 0 w 1961"/>
                <a:gd name="T1" fmla="*/ 421 h 383"/>
                <a:gd name="T2" fmla="*/ 584 w 1961"/>
                <a:gd name="T3" fmla="*/ 349 h 383"/>
                <a:gd name="T4" fmla="*/ 1613 w 1961"/>
                <a:gd name="T5" fmla="*/ 47 h 383"/>
                <a:gd name="T6" fmla="*/ 1942 w 1961"/>
                <a:gd name="T7" fmla="*/ 31 h 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1"/>
                <a:gd name="T13" fmla="*/ 0 h 383"/>
                <a:gd name="T14" fmla="*/ 1961 w 1961"/>
                <a:gd name="T15" fmla="*/ 383 h 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1" h="383">
                  <a:moveTo>
                    <a:pt x="0" y="383"/>
                  </a:moveTo>
                  <a:cubicBezTo>
                    <a:pt x="96" y="371"/>
                    <a:pt x="312" y="367"/>
                    <a:pt x="584" y="311"/>
                  </a:cubicBezTo>
                  <a:cubicBezTo>
                    <a:pt x="856" y="255"/>
                    <a:pt x="1402" y="94"/>
                    <a:pt x="1632" y="47"/>
                  </a:cubicBezTo>
                  <a:cubicBezTo>
                    <a:pt x="1862" y="0"/>
                    <a:pt x="1893" y="34"/>
                    <a:pt x="1961" y="31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Freeform 80"/>
            <p:cNvSpPr>
              <a:spLocks noChangeAspect="1"/>
            </p:cNvSpPr>
            <p:nvPr/>
          </p:nvSpPr>
          <p:spPr bwMode="auto">
            <a:xfrm>
              <a:off x="7256" y="2709"/>
              <a:ext cx="2000" cy="215"/>
            </a:xfrm>
            <a:custGeom>
              <a:avLst/>
              <a:gdLst>
                <a:gd name="T0" fmla="*/ 0 w 2000"/>
                <a:gd name="T1" fmla="*/ 207 h 215"/>
                <a:gd name="T2" fmla="*/ 865 w 2000"/>
                <a:gd name="T3" fmla="*/ 185 h 215"/>
                <a:gd name="T4" fmla="*/ 1625 w 2000"/>
                <a:gd name="T5" fmla="*/ 25 h 215"/>
                <a:gd name="T6" fmla="*/ 2000 w 2000"/>
                <a:gd name="T7" fmla="*/ 32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"/>
                <a:gd name="T13" fmla="*/ 0 h 215"/>
                <a:gd name="T14" fmla="*/ 2000 w 2000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" h="215">
                  <a:moveTo>
                    <a:pt x="0" y="207"/>
                  </a:moveTo>
                  <a:cubicBezTo>
                    <a:pt x="143" y="203"/>
                    <a:pt x="594" y="215"/>
                    <a:pt x="865" y="185"/>
                  </a:cubicBezTo>
                  <a:cubicBezTo>
                    <a:pt x="1136" y="155"/>
                    <a:pt x="1436" y="50"/>
                    <a:pt x="1625" y="25"/>
                  </a:cubicBezTo>
                  <a:cubicBezTo>
                    <a:pt x="1814" y="0"/>
                    <a:pt x="1922" y="31"/>
                    <a:pt x="2000" y="3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Freeform 81"/>
            <p:cNvSpPr>
              <a:spLocks noChangeAspect="1"/>
            </p:cNvSpPr>
            <p:nvPr/>
          </p:nvSpPr>
          <p:spPr bwMode="auto">
            <a:xfrm>
              <a:off x="4263" y="2496"/>
              <a:ext cx="2807" cy="468"/>
            </a:xfrm>
            <a:custGeom>
              <a:avLst/>
              <a:gdLst>
                <a:gd name="T0" fmla="*/ 0 w 2808"/>
                <a:gd name="T1" fmla="*/ 468 h 468"/>
                <a:gd name="T2" fmla="*/ 462 w 2808"/>
                <a:gd name="T3" fmla="*/ 84 h 468"/>
                <a:gd name="T4" fmla="*/ 1380 w 2808"/>
                <a:gd name="T5" fmla="*/ 79 h 468"/>
                <a:gd name="T6" fmla="*/ 2285 w 2808"/>
                <a:gd name="T7" fmla="*/ 128 h 468"/>
                <a:gd name="T8" fmla="*/ 2789 w 2808"/>
                <a:gd name="T9" fmla="*/ 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8"/>
                <a:gd name="T16" fmla="*/ 0 h 468"/>
                <a:gd name="T17" fmla="*/ 2808 w 280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8" h="468">
                  <a:moveTo>
                    <a:pt x="0" y="468"/>
                  </a:moveTo>
                  <a:cubicBezTo>
                    <a:pt x="76" y="404"/>
                    <a:pt x="232" y="149"/>
                    <a:pt x="462" y="84"/>
                  </a:cubicBezTo>
                  <a:cubicBezTo>
                    <a:pt x="692" y="19"/>
                    <a:pt x="1073" y="72"/>
                    <a:pt x="1380" y="79"/>
                  </a:cubicBezTo>
                  <a:cubicBezTo>
                    <a:pt x="1687" y="86"/>
                    <a:pt x="2066" y="141"/>
                    <a:pt x="2304" y="128"/>
                  </a:cubicBezTo>
                  <a:cubicBezTo>
                    <a:pt x="2542" y="115"/>
                    <a:pt x="2703" y="27"/>
                    <a:pt x="2808" y="0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Freeform 82"/>
            <p:cNvSpPr>
              <a:spLocks noChangeAspect="1"/>
            </p:cNvSpPr>
            <p:nvPr/>
          </p:nvSpPr>
          <p:spPr bwMode="auto">
            <a:xfrm>
              <a:off x="6929" y="2977"/>
              <a:ext cx="338" cy="317"/>
            </a:xfrm>
            <a:custGeom>
              <a:avLst/>
              <a:gdLst>
                <a:gd name="T0" fmla="*/ 5 w 338"/>
                <a:gd name="T1" fmla="*/ 159 h 318"/>
                <a:gd name="T2" fmla="*/ 35 w 338"/>
                <a:gd name="T3" fmla="*/ 43 h 318"/>
                <a:gd name="T4" fmla="*/ 90 w 338"/>
                <a:gd name="T5" fmla="*/ 27 h 318"/>
                <a:gd name="T6" fmla="*/ 163 w 338"/>
                <a:gd name="T7" fmla="*/ 3 h 318"/>
                <a:gd name="T8" fmla="*/ 203 w 338"/>
                <a:gd name="T9" fmla="*/ 11 h 318"/>
                <a:gd name="T10" fmla="*/ 267 w 338"/>
                <a:gd name="T11" fmla="*/ 43 h 318"/>
                <a:gd name="T12" fmla="*/ 331 w 338"/>
                <a:gd name="T13" fmla="*/ 115 h 318"/>
                <a:gd name="T14" fmla="*/ 311 w 338"/>
                <a:gd name="T15" fmla="*/ 231 h 318"/>
                <a:gd name="T16" fmla="*/ 182 w 338"/>
                <a:gd name="T17" fmla="*/ 295 h 318"/>
                <a:gd name="T18" fmla="*/ 63 w 338"/>
                <a:gd name="T19" fmla="*/ 255 h 318"/>
                <a:gd name="T20" fmla="*/ 5 w 338"/>
                <a:gd name="T21" fmla="*/ 159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318"/>
                <a:gd name="T35" fmla="*/ 338 w 338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318">
                  <a:moveTo>
                    <a:pt x="5" y="175"/>
                  </a:moveTo>
                  <a:cubicBezTo>
                    <a:pt x="0" y="137"/>
                    <a:pt x="21" y="68"/>
                    <a:pt x="35" y="43"/>
                  </a:cubicBezTo>
                  <a:cubicBezTo>
                    <a:pt x="49" y="18"/>
                    <a:pt x="69" y="34"/>
                    <a:pt x="90" y="27"/>
                  </a:cubicBezTo>
                  <a:cubicBezTo>
                    <a:pt x="111" y="20"/>
                    <a:pt x="144" y="6"/>
                    <a:pt x="163" y="3"/>
                  </a:cubicBezTo>
                  <a:cubicBezTo>
                    <a:pt x="182" y="0"/>
                    <a:pt x="186" y="4"/>
                    <a:pt x="203" y="11"/>
                  </a:cubicBezTo>
                  <a:cubicBezTo>
                    <a:pt x="220" y="18"/>
                    <a:pt x="246" y="26"/>
                    <a:pt x="267" y="43"/>
                  </a:cubicBezTo>
                  <a:cubicBezTo>
                    <a:pt x="288" y="60"/>
                    <a:pt x="324" y="81"/>
                    <a:pt x="331" y="115"/>
                  </a:cubicBezTo>
                  <a:cubicBezTo>
                    <a:pt x="338" y="149"/>
                    <a:pt x="336" y="217"/>
                    <a:pt x="311" y="250"/>
                  </a:cubicBezTo>
                  <a:cubicBezTo>
                    <a:pt x="286" y="283"/>
                    <a:pt x="223" y="311"/>
                    <a:pt x="182" y="314"/>
                  </a:cubicBezTo>
                  <a:cubicBezTo>
                    <a:pt x="140" y="318"/>
                    <a:pt x="92" y="297"/>
                    <a:pt x="63" y="274"/>
                  </a:cubicBezTo>
                  <a:cubicBezTo>
                    <a:pt x="33" y="250"/>
                    <a:pt x="13" y="208"/>
                    <a:pt x="5" y="175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Freeform 83"/>
            <p:cNvSpPr>
              <a:spLocks noChangeAspect="1"/>
            </p:cNvSpPr>
            <p:nvPr/>
          </p:nvSpPr>
          <p:spPr bwMode="auto">
            <a:xfrm>
              <a:off x="5090" y="2943"/>
              <a:ext cx="2196" cy="328"/>
            </a:xfrm>
            <a:custGeom>
              <a:avLst/>
              <a:gdLst>
                <a:gd name="T0" fmla="*/ 0 w 2196"/>
                <a:gd name="T1" fmla="*/ 48 h 329"/>
                <a:gd name="T2" fmla="*/ 294 w 2196"/>
                <a:gd name="T3" fmla="*/ 150 h 329"/>
                <a:gd name="T4" fmla="*/ 906 w 2196"/>
                <a:gd name="T5" fmla="*/ 294 h 329"/>
                <a:gd name="T6" fmla="*/ 1548 w 2196"/>
                <a:gd name="T7" fmla="*/ 227 h 329"/>
                <a:gd name="T8" fmla="*/ 1812 w 2196"/>
                <a:gd name="T9" fmla="*/ 132 h 329"/>
                <a:gd name="T10" fmla="*/ 1926 w 2196"/>
                <a:gd name="T11" fmla="*/ 66 h 329"/>
                <a:gd name="T12" fmla="*/ 2196 w 2196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6"/>
                <a:gd name="T22" fmla="*/ 0 h 329"/>
                <a:gd name="T23" fmla="*/ 2196 w 2196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6" h="329">
                  <a:moveTo>
                    <a:pt x="0" y="48"/>
                  </a:moveTo>
                  <a:cubicBezTo>
                    <a:pt x="49" y="65"/>
                    <a:pt x="143" y="106"/>
                    <a:pt x="294" y="150"/>
                  </a:cubicBezTo>
                  <a:cubicBezTo>
                    <a:pt x="445" y="194"/>
                    <a:pt x="697" y="297"/>
                    <a:pt x="906" y="313"/>
                  </a:cubicBezTo>
                  <a:cubicBezTo>
                    <a:pt x="1115" y="329"/>
                    <a:pt x="1397" y="276"/>
                    <a:pt x="1548" y="246"/>
                  </a:cubicBezTo>
                  <a:cubicBezTo>
                    <a:pt x="1699" y="216"/>
                    <a:pt x="1749" y="162"/>
                    <a:pt x="1812" y="132"/>
                  </a:cubicBezTo>
                  <a:cubicBezTo>
                    <a:pt x="1875" y="102"/>
                    <a:pt x="1862" y="88"/>
                    <a:pt x="1926" y="66"/>
                  </a:cubicBezTo>
                  <a:cubicBezTo>
                    <a:pt x="1990" y="44"/>
                    <a:pt x="2140" y="14"/>
                    <a:pt x="219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Freeform 84"/>
            <p:cNvSpPr>
              <a:spLocks noChangeAspect="1"/>
            </p:cNvSpPr>
            <p:nvPr/>
          </p:nvSpPr>
          <p:spPr bwMode="auto">
            <a:xfrm>
              <a:off x="5096" y="2765"/>
              <a:ext cx="2106" cy="233"/>
            </a:xfrm>
            <a:custGeom>
              <a:avLst/>
              <a:gdLst>
                <a:gd name="T0" fmla="*/ 0 w 2106"/>
                <a:gd name="T1" fmla="*/ 168 h 234"/>
                <a:gd name="T2" fmla="*/ 234 w 2106"/>
                <a:gd name="T3" fmla="*/ 19 h 234"/>
                <a:gd name="T4" fmla="*/ 804 w 2106"/>
                <a:gd name="T5" fmla="*/ 73 h 234"/>
                <a:gd name="T6" fmla="*/ 1668 w 2106"/>
                <a:gd name="T7" fmla="*/ 210 h 234"/>
                <a:gd name="T8" fmla="*/ 2106 w 2106"/>
                <a:gd name="T9" fmla="*/ 42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6"/>
                <a:gd name="T16" fmla="*/ 0 h 234"/>
                <a:gd name="T17" fmla="*/ 2106 w 210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6" h="234">
                  <a:moveTo>
                    <a:pt x="0" y="187"/>
                  </a:moveTo>
                  <a:cubicBezTo>
                    <a:pt x="39" y="160"/>
                    <a:pt x="100" y="38"/>
                    <a:pt x="234" y="19"/>
                  </a:cubicBezTo>
                  <a:cubicBezTo>
                    <a:pt x="368" y="0"/>
                    <a:pt x="565" y="38"/>
                    <a:pt x="804" y="73"/>
                  </a:cubicBezTo>
                  <a:cubicBezTo>
                    <a:pt x="1043" y="108"/>
                    <a:pt x="1451" y="234"/>
                    <a:pt x="1668" y="229"/>
                  </a:cubicBezTo>
                  <a:cubicBezTo>
                    <a:pt x="1885" y="224"/>
                    <a:pt x="2015" y="81"/>
                    <a:pt x="2106" y="4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Freeform 85"/>
            <p:cNvSpPr>
              <a:spLocks noChangeAspect="1"/>
            </p:cNvSpPr>
            <p:nvPr/>
          </p:nvSpPr>
          <p:spPr bwMode="auto">
            <a:xfrm>
              <a:off x="4757" y="2812"/>
              <a:ext cx="180" cy="177"/>
            </a:xfrm>
            <a:custGeom>
              <a:avLst/>
              <a:gdLst>
                <a:gd name="T0" fmla="*/ 0 w 559"/>
                <a:gd name="T1" fmla="*/ 0 h 497"/>
                <a:gd name="T2" fmla="*/ 0 w 559"/>
                <a:gd name="T3" fmla="*/ 0 h 497"/>
                <a:gd name="T4" fmla="*/ 0 w 559"/>
                <a:gd name="T5" fmla="*/ 0 h 497"/>
                <a:gd name="T6" fmla="*/ 0 w 559"/>
                <a:gd name="T7" fmla="*/ 0 h 497"/>
                <a:gd name="T8" fmla="*/ 0 w 559"/>
                <a:gd name="T9" fmla="*/ 0 h 497"/>
                <a:gd name="T10" fmla="*/ 0 w 559"/>
                <a:gd name="T11" fmla="*/ 0 h 497"/>
                <a:gd name="T12" fmla="*/ 0 w 559"/>
                <a:gd name="T13" fmla="*/ 0 h 497"/>
                <a:gd name="T14" fmla="*/ 0 w 559"/>
                <a:gd name="T15" fmla="*/ 0 h 497"/>
                <a:gd name="T16" fmla="*/ 0 w 559"/>
                <a:gd name="T17" fmla="*/ 0 h 497"/>
                <a:gd name="T18" fmla="*/ 0 w 559"/>
                <a:gd name="T19" fmla="*/ 0 h 497"/>
                <a:gd name="T20" fmla="*/ 0 w 559"/>
                <a:gd name="T21" fmla="*/ 0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Freeform 86"/>
            <p:cNvSpPr>
              <a:spLocks noChangeAspect="1"/>
            </p:cNvSpPr>
            <p:nvPr/>
          </p:nvSpPr>
          <p:spPr bwMode="auto">
            <a:xfrm>
              <a:off x="6655" y="3170"/>
              <a:ext cx="787" cy="52"/>
            </a:xfrm>
            <a:custGeom>
              <a:avLst/>
              <a:gdLst>
                <a:gd name="T0" fmla="*/ 0 w 786"/>
                <a:gd name="T1" fmla="*/ 9 h 51"/>
                <a:gd name="T2" fmla="*/ 222 w 786"/>
                <a:gd name="T3" fmla="*/ 46 h 51"/>
                <a:gd name="T4" fmla="*/ 523 w 786"/>
                <a:gd name="T5" fmla="*/ 4 h 51"/>
                <a:gd name="T6" fmla="*/ 805 w 786"/>
                <a:gd name="T7" fmla="*/ 7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51"/>
                <a:gd name="T14" fmla="*/ 786 w 786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51">
                  <a:moveTo>
                    <a:pt x="0" y="9"/>
                  </a:moveTo>
                  <a:cubicBezTo>
                    <a:pt x="38" y="12"/>
                    <a:pt x="138" y="28"/>
                    <a:pt x="222" y="27"/>
                  </a:cubicBezTo>
                  <a:cubicBezTo>
                    <a:pt x="306" y="26"/>
                    <a:pt x="410" y="0"/>
                    <a:pt x="504" y="4"/>
                  </a:cubicBezTo>
                  <a:cubicBezTo>
                    <a:pt x="598" y="8"/>
                    <a:pt x="727" y="41"/>
                    <a:pt x="786" y="51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Freeform 87"/>
            <p:cNvSpPr>
              <a:spLocks noChangeAspect="1"/>
            </p:cNvSpPr>
            <p:nvPr/>
          </p:nvSpPr>
          <p:spPr bwMode="auto">
            <a:xfrm>
              <a:off x="4917" y="2574"/>
              <a:ext cx="2213" cy="271"/>
            </a:xfrm>
            <a:custGeom>
              <a:avLst/>
              <a:gdLst>
                <a:gd name="T0" fmla="*/ 0 w 2214"/>
                <a:gd name="T1" fmla="*/ 271 h 271"/>
                <a:gd name="T2" fmla="*/ 240 w 2214"/>
                <a:gd name="T3" fmla="*/ 144 h 271"/>
                <a:gd name="T4" fmla="*/ 504 w 2214"/>
                <a:gd name="T5" fmla="*/ 114 h 271"/>
                <a:gd name="T6" fmla="*/ 900 w 2214"/>
                <a:gd name="T7" fmla="*/ 168 h 271"/>
                <a:gd name="T8" fmla="*/ 1277 w 2214"/>
                <a:gd name="T9" fmla="*/ 210 h 271"/>
                <a:gd name="T10" fmla="*/ 1739 w 2214"/>
                <a:gd name="T11" fmla="*/ 198 h 271"/>
                <a:gd name="T12" fmla="*/ 1985 w 2214"/>
                <a:gd name="T13" fmla="*/ 138 h 271"/>
                <a:gd name="T14" fmla="*/ 2195 w 2214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4"/>
                <a:gd name="T25" fmla="*/ 0 h 271"/>
                <a:gd name="T26" fmla="*/ 2214 w 2214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4" h="271">
                  <a:moveTo>
                    <a:pt x="0" y="271"/>
                  </a:moveTo>
                  <a:cubicBezTo>
                    <a:pt x="40" y="250"/>
                    <a:pt x="156" y="170"/>
                    <a:pt x="240" y="144"/>
                  </a:cubicBezTo>
                  <a:cubicBezTo>
                    <a:pt x="324" y="118"/>
                    <a:pt x="394" y="110"/>
                    <a:pt x="504" y="114"/>
                  </a:cubicBezTo>
                  <a:cubicBezTo>
                    <a:pt x="614" y="118"/>
                    <a:pt x="768" y="152"/>
                    <a:pt x="900" y="168"/>
                  </a:cubicBezTo>
                  <a:cubicBezTo>
                    <a:pt x="1032" y="184"/>
                    <a:pt x="1153" y="205"/>
                    <a:pt x="1296" y="210"/>
                  </a:cubicBezTo>
                  <a:cubicBezTo>
                    <a:pt x="1439" y="215"/>
                    <a:pt x="1640" y="210"/>
                    <a:pt x="1758" y="198"/>
                  </a:cubicBezTo>
                  <a:cubicBezTo>
                    <a:pt x="1876" y="186"/>
                    <a:pt x="1928" y="171"/>
                    <a:pt x="2004" y="138"/>
                  </a:cubicBezTo>
                  <a:cubicBezTo>
                    <a:pt x="2080" y="105"/>
                    <a:pt x="2170" y="29"/>
                    <a:pt x="2214" y="0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Freeform 88"/>
            <p:cNvSpPr>
              <a:spLocks noChangeAspect="1"/>
            </p:cNvSpPr>
            <p:nvPr/>
          </p:nvSpPr>
          <p:spPr bwMode="auto">
            <a:xfrm>
              <a:off x="4305" y="3054"/>
              <a:ext cx="2975" cy="486"/>
            </a:xfrm>
            <a:custGeom>
              <a:avLst/>
              <a:gdLst>
                <a:gd name="T0" fmla="*/ 0 w 2976"/>
                <a:gd name="T1" fmla="*/ 0 h 486"/>
                <a:gd name="T2" fmla="*/ 1362 w 2976"/>
                <a:gd name="T3" fmla="*/ 432 h 486"/>
                <a:gd name="T4" fmla="*/ 2363 w 2976"/>
                <a:gd name="T5" fmla="*/ 324 h 486"/>
                <a:gd name="T6" fmla="*/ 2729 w 2976"/>
                <a:gd name="T7" fmla="*/ 258 h 486"/>
                <a:gd name="T8" fmla="*/ 2957 w 2976"/>
                <a:gd name="T9" fmla="*/ 34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6"/>
                <a:gd name="T16" fmla="*/ 0 h 486"/>
                <a:gd name="T17" fmla="*/ 2976 w 2976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6" h="486">
                  <a:moveTo>
                    <a:pt x="0" y="0"/>
                  </a:moveTo>
                  <a:cubicBezTo>
                    <a:pt x="227" y="71"/>
                    <a:pt x="965" y="378"/>
                    <a:pt x="1362" y="432"/>
                  </a:cubicBezTo>
                  <a:cubicBezTo>
                    <a:pt x="1759" y="486"/>
                    <a:pt x="2151" y="353"/>
                    <a:pt x="2382" y="324"/>
                  </a:cubicBezTo>
                  <a:cubicBezTo>
                    <a:pt x="2613" y="295"/>
                    <a:pt x="2649" y="255"/>
                    <a:pt x="2748" y="258"/>
                  </a:cubicBezTo>
                  <a:cubicBezTo>
                    <a:pt x="2847" y="261"/>
                    <a:pt x="2929" y="325"/>
                    <a:pt x="2976" y="342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3" name="Group 89"/>
          <p:cNvGrpSpPr>
            <a:grpSpLocks/>
          </p:cNvGrpSpPr>
          <p:nvPr/>
        </p:nvGrpSpPr>
        <p:grpSpPr bwMode="auto">
          <a:xfrm rot="1380256">
            <a:off x="3348038" y="3508375"/>
            <a:ext cx="403225" cy="230188"/>
            <a:chOff x="6021" y="8331"/>
            <a:chExt cx="453" cy="221"/>
          </a:xfrm>
        </p:grpSpPr>
        <p:sp>
          <p:nvSpPr>
            <p:cNvPr id="20556" name="Freeform 90"/>
            <p:cNvSpPr>
              <a:spLocks/>
            </p:cNvSpPr>
            <p:nvPr/>
          </p:nvSpPr>
          <p:spPr bwMode="auto">
            <a:xfrm>
              <a:off x="6021" y="8331"/>
              <a:ext cx="453" cy="221"/>
            </a:xfrm>
            <a:custGeom>
              <a:avLst/>
              <a:gdLst>
                <a:gd name="T0" fmla="*/ 423 w 453"/>
                <a:gd name="T1" fmla="*/ 71 h 221"/>
                <a:gd name="T2" fmla="*/ 281 w 453"/>
                <a:gd name="T3" fmla="*/ 176 h 221"/>
                <a:gd name="T4" fmla="*/ 51 w 453"/>
                <a:gd name="T5" fmla="*/ 219 h 221"/>
                <a:gd name="T6" fmla="*/ 27 w 453"/>
                <a:gd name="T7" fmla="*/ 164 h 221"/>
                <a:gd name="T8" fmla="*/ 216 w 453"/>
                <a:gd name="T9" fmla="*/ 37 h 221"/>
                <a:gd name="T10" fmla="*/ 413 w 453"/>
                <a:gd name="T11" fmla="*/ 3 h 221"/>
                <a:gd name="T12" fmla="*/ 451 w 453"/>
                <a:gd name="T13" fmla="*/ 20 h 221"/>
                <a:gd name="T14" fmla="*/ 423 w 453"/>
                <a:gd name="T15" fmla="*/ 71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221"/>
                <a:gd name="T26" fmla="*/ 453 w 453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221">
                  <a:moveTo>
                    <a:pt x="423" y="71"/>
                  </a:moveTo>
                  <a:cubicBezTo>
                    <a:pt x="395" y="98"/>
                    <a:pt x="343" y="151"/>
                    <a:pt x="281" y="176"/>
                  </a:cubicBezTo>
                  <a:cubicBezTo>
                    <a:pt x="219" y="201"/>
                    <a:pt x="93" y="221"/>
                    <a:pt x="51" y="219"/>
                  </a:cubicBezTo>
                  <a:cubicBezTo>
                    <a:pt x="9" y="217"/>
                    <a:pt x="0" y="194"/>
                    <a:pt x="27" y="164"/>
                  </a:cubicBezTo>
                  <a:cubicBezTo>
                    <a:pt x="54" y="134"/>
                    <a:pt x="152" y="64"/>
                    <a:pt x="216" y="37"/>
                  </a:cubicBezTo>
                  <a:cubicBezTo>
                    <a:pt x="280" y="10"/>
                    <a:pt x="374" y="6"/>
                    <a:pt x="413" y="3"/>
                  </a:cubicBezTo>
                  <a:cubicBezTo>
                    <a:pt x="452" y="0"/>
                    <a:pt x="449" y="9"/>
                    <a:pt x="451" y="20"/>
                  </a:cubicBezTo>
                  <a:cubicBezTo>
                    <a:pt x="453" y="31"/>
                    <a:pt x="429" y="61"/>
                    <a:pt x="423" y="71"/>
                  </a:cubicBezTo>
                  <a:close/>
                </a:path>
              </a:pathLst>
            </a:custGeom>
            <a:solidFill>
              <a:srgbClr val="99CC00"/>
            </a:solidFill>
            <a:ln w="158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Freeform 91"/>
            <p:cNvSpPr>
              <a:spLocks/>
            </p:cNvSpPr>
            <p:nvPr/>
          </p:nvSpPr>
          <p:spPr bwMode="auto">
            <a:xfrm>
              <a:off x="6046" y="8354"/>
              <a:ext cx="405" cy="183"/>
            </a:xfrm>
            <a:custGeom>
              <a:avLst/>
              <a:gdLst>
                <a:gd name="T0" fmla="*/ 0 w 405"/>
                <a:gd name="T1" fmla="*/ 183 h 183"/>
                <a:gd name="T2" fmla="*/ 175 w 405"/>
                <a:gd name="T3" fmla="*/ 96 h 183"/>
                <a:gd name="T4" fmla="*/ 196 w 405"/>
                <a:gd name="T5" fmla="*/ 65 h 183"/>
                <a:gd name="T6" fmla="*/ 242 w 405"/>
                <a:gd name="T7" fmla="*/ 65 h 183"/>
                <a:gd name="T8" fmla="*/ 405 w 405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83"/>
                <a:gd name="T17" fmla="*/ 405 w 40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83">
                  <a:moveTo>
                    <a:pt x="0" y="183"/>
                  </a:moveTo>
                  <a:cubicBezTo>
                    <a:pt x="29" y="169"/>
                    <a:pt x="142" y="116"/>
                    <a:pt x="175" y="96"/>
                  </a:cubicBezTo>
                  <a:cubicBezTo>
                    <a:pt x="208" y="76"/>
                    <a:pt x="185" y="70"/>
                    <a:pt x="196" y="65"/>
                  </a:cubicBezTo>
                  <a:cubicBezTo>
                    <a:pt x="207" y="60"/>
                    <a:pt x="207" y="76"/>
                    <a:pt x="242" y="65"/>
                  </a:cubicBezTo>
                  <a:cubicBezTo>
                    <a:pt x="277" y="54"/>
                    <a:pt x="371" y="14"/>
                    <a:pt x="405" y="0"/>
                  </a:cubicBezTo>
                </a:path>
              </a:pathLst>
            </a:custGeom>
            <a:noFill/>
            <a:ln w="12700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Freeform 92"/>
            <p:cNvSpPr>
              <a:spLocks/>
            </p:cNvSpPr>
            <p:nvPr/>
          </p:nvSpPr>
          <p:spPr bwMode="auto">
            <a:xfrm>
              <a:off x="6074" y="8371"/>
              <a:ext cx="382" cy="168"/>
            </a:xfrm>
            <a:custGeom>
              <a:avLst/>
              <a:gdLst>
                <a:gd name="T0" fmla="*/ 0 w 382"/>
                <a:gd name="T1" fmla="*/ 168 h 168"/>
                <a:gd name="T2" fmla="*/ 149 w 382"/>
                <a:gd name="T3" fmla="*/ 144 h 168"/>
                <a:gd name="T4" fmla="*/ 264 w 382"/>
                <a:gd name="T5" fmla="*/ 96 h 168"/>
                <a:gd name="T6" fmla="*/ 382 w 38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"/>
                <a:gd name="T13" fmla="*/ 0 h 168"/>
                <a:gd name="T14" fmla="*/ 382 w 38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" h="168">
                  <a:moveTo>
                    <a:pt x="0" y="168"/>
                  </a:moveTo>
                  <a:cubicBezTo>
                    <a:pt x="25" y="164"/>
                    <a:pt x="105" y="156"/>
                    <a:pt x="149" y="144"/>
                  </a:cubicBezTo>
                  <a:cubicBezTo>
                    <a:pt x="193" y="132"/>
                    <a:pt x="225" y="120"/>
                    <a:pt x="264" y="96"/>
                  </a:cubicBezTo>
                  <a:cubicBezTo>
                    <a:pt x="303" y="72"/>
                    <a:pt x="358" y="20"/>
                    <a:pt x="382" y="0"/>
                  </a:cubicBez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Freeform 93"/>
            <p:cNvSpPr>
              <a:spLocks/>
            </p:cNvSpPr>
            <p:nvPr/>
          </p:nvSpPr>
          <p:spPr bwMode="auto">
            <a:xfrm>
              <a:off x="6122" y="8390"/>
              <a:ext cx="293" cy="130"/>
            </a:xfrm>
            <a:custGeom>
              <a:avLst/>
              <a:gdLst>
                <a:gd name="T0" fmla="*/ 0 w 293"/>
                <a:gd name="T1" fmla="*/ 130 h 130"/>
                <a:gd name="T2" fmla="*/ 147 w 293"/>
                <a:gd name="T3" fmla="*/ 92 h 130"/>
                <a:gd name="T4" fmla="*/ 293 w 293"/>
                <a:gd name="T5" fmla="*/ 0 h 130"/>
                <a:gd name="T6" fmla="*/ 0 60000 65536"/>
                <a:gd name="T7" fmla="*/ 0 60000 65536"/>
                <a:gd name="T8" fmla="*/ 0 60000 65536"/>
                <a:gd name="T9" fmla="*/ 0 w 293"/>
                <a:gd name="T10" fmla="*/ 0 h 130"/>
                <a:gd name="T11" fmla="*/ 293 w 293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130">
                  <a:moveTo>
                    <a:pt x="0" y="130"/>
                  </a:moveTo>
                  <a:cubicBezTo>
                    <a:pt x="24" y="124"/>
                    <a:pt x="98" y="114"/>
                    <a:pt x="147" y="92"/>
                  </a:cubicBezTo>
                  <a:cubicBezTo>
                    <a:pt x="196" y="70"/>
                    <a:pt x="263" y="19"/>
                    <a:pt x="29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Freeform 94"/>
            <p:cNvSpPr>
              <a:spLocks/>
            </p:cNvSpPr>
            <p:nvPr/>
          </p:nvSpPr>
          <p:spPr bwMode="auto">
            <a:xfrm>
              <a:off x="6060" y="8350"/>
              <a:ext cx="353" cy="163"/>
            </a:xfrm>
            <a:custGeom>
              <a:avLst/>
              <a:gdLst>
                <a:gd name="T0" fmla="*/ 0 w 353"/>
                <a:gd name="T1" fmla="*/ 163 h 163"/>
                <a:gd name="T2" fmla="*/ 96 w 353"/>
                <a:gd name="T3" fmla="*/ 91 h 163"/>
                <a:gd name="T4" fmla="*/ 190 w 353"/>
                <a:gd name="T5" fmla="*/ 36 h 163"/>
                <a:gd name="T6" fmla="*/ 353 w 3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163"/>
                <a:gd name="T14" fmla="*/ 353 w 353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163">
                  <a:moveTo>
                    <a:pt x="0" y="163"/>
                  </a:moveTo>
                  <a:lnTo>
                    <a:pt x="96" y="91"/>
                  </a:lnTo>
                  <a:lnTo>
                    <a:pt x="190" y="36"/>
                  </a:lnTo>
                  <a:lnTo>
                    <a:pt x="353" y="0"/>
                  </a:ln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4" name="Group 95"/>
          <p:cNvGrpSpPr>
            <a:grpSpLocks/>
          </p:cNvGrpSpPr>
          <p:nvPr/>
        </p:nvGrpSpPr>
        <p:grpSpPr bwMode="auto">
          <a:xfrm rot="1380256">
            <a:off x="5148263" y="4229100"/>
            <a:ext cx="403225" cy="230188"/>
            <a:chOff x="6021" y="8331"/>
            <a:chExt cx="453" cy="221"/>
          </a:xfrm>
        </p:grpSpPr>
        <p:sp>
          <p:nvSpPr>
            <p:cNvPr id="20551" name="Freeform 96"/>
            <p:cNvSpPr>
              <a:spLocks/>
            </p:cNvSpPr>
            <p:nvPr/>
          </p:nvSpPr>
          <p:spPr bwMode="auto">
            <a:xfrm>
              <a:off x="6021" y="8331"/>
              <a:ext cx="453" cy="221"/>
            </a:xfrm>
            <a:custGeom>
              <a:avLst/>
              <a:gdLst>
                <a:gd name="T0" fmla="*/ 423 w 453"/>
                <a:gd name="T1" fmla="*/ 71 h 221"/>
                <a:gd name="T2" fmla="*/ 281 w 453"/>
                <a:gd name="T3" fmla="*/ 176 h 221"/>
                <a:gd name="T4" fmla="*/ 51 w 453"/>
                <a:gd name="T5" fmla="*/ 219 h 221"/>
                <a:gd name="T6" fmla="*/ 27 w 453"/>
                <a:gd name="T7" fmla="*/ 164 h 221"/>
                <a:gd name="T8" fmla="*/ 216 w 453"/>
                <a:gd name="T9" fmla="*/ 37 h 221"/>
                <a:gd name="T10" fmla="*/ 413 w 453"/>
                <a:gd name="T11" fmla="*/ 3 h 221"/>
                <a:gd name="T12" fmla="*/ 451 w 453"/>
                <a:gd name="T13" fmla="*/ 20 h 221"/>
                <a:gd name="T14" fmla="*/ 423 w 453"/>
                <a:gd name="T15" fmla="*/ 71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221"/>
                <a:gd name="T26" fmla="*/ 453 w 453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221">
                  <a:moveTo>
                    <a:pt x="423" y="71"/>
                  </a:moveTo>
                  <a:cubicBezTo>
                    <a:pt x="395" y="98"/>
                    <a:pt x="343" y="151"/>
                    <a:pt x="281" y="176"/>
                  </a:cubicBezTo>
                  <a:cubicBezTo>
                    <a:pt x="219" y="201"/>
                    <a:pt x="93" y="221"/>
                    <a:pt x="51" y="219"/>
                  </a:cubicBezTo>
                  <a:cubicBezTo>
                    <a:pt x="9" y="217"/>
                    <a:pt x="0" y="194"/>
                    <a:pt x="27" y="164"/>
                  </a:cubicBezTo>
                  <a:cubicBezTo>
                    <a:pt x="54" y="134"/>
                    <a:pt x="152" y="64"/>
                    <a:pt x="216" y="37"/>
                  </a:cubicBezTo>
                  <a:cubicBezTo>
                    <a:pt x="280" y="10"/>
                    <a:pt x="374" y="6"/>
                    <a:pt x="413" y="3"/>
                  </a:cubicBezTo>
                  <a:cubicBezTo>
                    <a:pt x="452" y="0"/>
                    <a:pt x="449" y="9"/>
                    <a:pt x="451" y="20"/>
                  </a:cubicBezTo>
                  <a:cubicBezTo>
                    <a:pt x="453" y="31"/>
                    <a:pt x="429" y="61"/>
                    <a:pt x="423" y="71"/>
                  </a:cubicBezTo>
                  <a:close/>
                </a:path>
              </a:pathLst>
            </a:custGeom>
            <a:solidFill>
              <a:srgbClr val="99CC00"/>
            </a:solidFill>
            <a:ln w="158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Freeform 97"/>
            <p:cNvSpPr>
              <a:spLocks/>
            </p:cNvSpPr>
            <p:nvPr/>
          </p:nvSpPr>
          <p:spPr bwMode="auto">
            <a:xfrm>
              <a:off x="6046" y="8354"/>
              <a:ext cx="405" cy="183"/>
            </a:xfrm>
            <a:custGeom>
              <a:avLst/>
              <a:gdLst>
                <a:gd name="T0" fmla="*/ 0 w 405"/>
                <a:gd name="T1" fmla="*/ 183 h 183"/>
                <a:gd name="T2" fmla="*/ 175 w 405"/>
                <a:gd name="T3" fmla="*/ 96 h 183"/>
                <a:gd name="T4" fmla="*/ 196 w 405"/>
                <a:gd name="T5" fmla="*/ 65 h 183"/>
                <a:gd name="T6" fmla="*/ 242 w 405"/>
                <a:gd name="T7" fmla="*/ 65 h 183"/>
                <a:gd name="T8" fmla="*/ 405 w 405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83"/>
                <a:gd name="T17" fmla="*/ 405 w 40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83">
                  <a:moveTo>
                    <a:pt x="0" y="183"/>
                  </a:moveTo>
                  <a:cubicBezTo>
                    <a:pt x="29" y="169"/>
                    <a:pt x="142" y="116"/>
                    <a:pt x="175" y="96"/>
                  </a:cubicBezTo>
                  <a:cubicBezTo>
                    <a:pt x="208" y="76"/>
                    <a:pt x="185" y="70"/>
                    <a:pt x="196" y="65"/>
                  </a:cubicBezTo>
                  <a:cubicBezTo>
                    <a:pt x="207" y="60"/>
                    <a:pt x="207" y="76"/>
                    <a:pt x="242" y="65"/>
                  </a:cubicBezTo>
                  <a:cubicBezTo>
                    <a:pt x="277" y="54"/>
                    <a:pt x="371" y="14"/>
                    <a:pt x="405" y="0"/>
                  </a:cubicBezTo>
                </a:path>
              </a:pathLst>
            </a:custGeom>
            <a:noFill/>
            <a:ln w="12700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3" name="Freeform 98"/>
            <p:cNvSpPr>
              <a:spLocks/>
            </p:cNvSpPr>
            <p:nvPr/>
          </p:nvSpPr>
          <p:spPr bwMode="auto">
            <a:xfrm>
              <a:off x="6074" y="8371"/>
              <a:ext cx="382" cy="168"/>
            </a:xfrm>
            <a:custGeom>
              <a:avLst/>
              <a:gdLst>
                <a:gd name="T0" fmla="*/ 0 w 382"/>
                <a:gd name="T1" fmla="*/ 168 h 168"/>
                <a:gd name="T2" fmla="*/ 149 w 382"/>
                <a:gd name="T3" fmla="*/ 144 h 168"/>
                <a:gd name="T4" fmla="*/ 264 w 382"/>
                <a:gd name="T5" fmla="*/ 96 h 168"/>
                <a:gd name="T6" fmla="*/ 382 w 38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"/>
                <a:gd name="T13" fmla="*/ 0 h 168"/>
                <a:gd name="T14" fmla="*/ 382 w 38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" h="168">
                  <a:moveTo>
                    <a:pt x="0" y="168"/>
                  </a:moveTo>
                  <a:cubicBezTo>
                    <a:pt x="25" y="164"/>
                    <a:pt x="105" y="156"/>
                    <a:pt x="149" y="144"/>
                  </a:cubicBezTo>
                  <a:cubicBezTo>
                    <a:pt x="193" y="132"/>
                    <a:pt x="225" y="120"/>
                    <a:pt x="264" y="96"/>
                  </a:cubicBezTo>
                  <a:cubicBezTo>
                    <a:pt x="303" y="72"/>
                    <a:pt x="358" y="20"/>
                    <a:pt x="382" y="0"/>
                  </a:cubicBez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Freeform 99"/>
            <p:cNvSpPr>
              <a:spLocks/>
            </p:cNvSpPr>
            <p:nvPr/>
          </p:nvSpPr>
          <p:spPr bwMode="auto">
            <a:xfrm>
              <a:off x="6122" y="8390"/>
              <a:ext cx="293" cy="130"/>
            </a:xfrm>
            <a:custGeom>
              <a:avLst/>
              <a:gdLst>
                <a:gd name="T0" fmla="*/ 0 w 293"/>
                <a:gd name="T1" fmla="*/ 130 h 130"/>
                <a:gd name="T2" fmla="*/ 147 w 293"/>
                <a:gd name="T3" fmla="*/ 92 h 130"/>
                <a:gd name="T4" fmla="*/ 293 w 293"/>
                <a:gd name="T5" fmla="*/ 0 h 130"/>
                <a:gd name="T6" fmla="*/ 0 60000 65536"/>
                <a:gd name="T7" fmla="*/ 0 60000 65536"/>
                <a:gd name="T8" fmla="*/ 0 60000 65536"/>
                <a:gd name="T9" fmla="*/ 0 w 293"/>
                <a:gd name="T10" fmla="*/ 0 h 130"/>
                <a:gd name="T11" fmla="*/ 293 w 293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130">
                  <a:moveTo>
                    <a:pt x="0" y="130"/>
                  </a:moveTo>
                  <a:cubicBezTo>
                    <a:pt x="24" y="124"/>
                    <a:pt x="98" y="114"/>
                    <a:pt x="147" y="92"/>
                  </a:cubicBezTo>
                  <a:cubicBezTo>
                    <a:pt x="196" y="70"/>
                    <a:pt x="263" y="19"/>
                    <a:pt x="29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Freeform 100"/>
            <p:cNvSpPr>
              <a:spLocks/>
            </p:cNvSpPr>
            <p:nvPr/>
          </p:nvSpPr>
          <p:spPr bwMode="auto">
            <a:xfrm>
              <a:off x="6060" y="8350"/>
              <a:ext cx="353" cy="163"/>
            </a:xfrm>
            <a:custGeom>
              <a:avLst/>
              <a:gdLst>
                <a:gd name="T0" fmla="*/ 0 w 353"/>
                <a:gd name="T1" fmla="*/ 163 h 163"/>
                <a:gd name="T2" fmla="*/ 96 w 353"/>
                <a:gd name="T3" fmla="*/ 91 h 163"/>
                <a:gd name="T4" fmla="*/ 190 w 353"/>
                <a:gd name="T5" fmla="*/ 36 h 163"/>
                <a:gd name="T6" fmla="*/ 353 w 3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163"/>
                <a:gd name="T14" fmla="*/ 353 w 353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163">
                  <a:moveTo>
                    <a:pt x="0" y="163"/>
                  </a:moveTo>
                  <a:lnTo>
                    <a:pt x="96" y="91"/>
                  </a:lnTo>
                  <a:lnTo>
                    <a:pt x="190" y="36"/>
                  </a:lnTo>
                  <a:lnTo>
                    <a:pt x="353" y="0"/>
                  </a:ln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5" name="Group 116"/>
          <p:cNvGrpSpPr>
            <a:grpSpLocks noChangeAspect="1"/>
          </p:cNvGrpSpPr>
          <p:nvPr/>
        </p:nvGrpSpPr>
        <p:grpSpPr bwMode="auto">
          <a:xfrm rot="19800504" flipV="1">
            <a:off x="4500563" y="3508375"/>
            <a:ext cx="428625" cy="173038"/>
            <a:chOff x="4218" y="2394"/>
            <a:chExt cx="5038" cy="1373"/>
          </a:xfrm>
        </p:grpSpPr>
        <p:sp>
          <p:nvSpPr>
            <p:cNvPr id="20538" name="Freeform 117"/>
            <p:cNvSpPr>
              <a:spLocks noChangeAspect="1"/>
            </p:cNvSpPr>
            <p:nvPr/>
          </p:nvSpPr>
          <p:spPr bwMode="auto">
            <a:xfrm>
              <a:off x="4218" y="2394"/>
              <a:ext cx="3281" cy="1373"/>
            </a:xfrm>
            <a:custGeom>
              <a:avLst/>
              <a:gdLst>
                <a:gd name="T0" fmla="*/ 2947 w 3282"/>
                <a:gd name="T1" fmla="*/ 211 h 1371"/>
                <a:gd name="T2" fmla="*/ 2627 w 3282"/>
                <a:gd name="T3" fmla="*/ 43 h 1371"/>
                <a:gd name="T4" fmla="*/ 1558 w 3282"/>
                <a:gd name="T5" fmla="*/ 76 h 1371"/>
                <a:gd name="T6" fmla="*/ 341 w 3282"/>
                <a:gd name="T7" fmla="*/ 53 h 1371"/>
                <a:gd name="T8" fmla="*/ 4 w 3282"/>
                <a:gd name="T9" fmla="*/ 415 h 1371"/>
                <a:gd name="T10" fmla="*/ 366 w 3282"/>
                <a:gd name="T11" fmla="*/ 958 h 1371"/>
                <a:gd name="T12" fmla="*/ 1437 w 3282"/>
                <a:gd name="T13" fmla="*/ 1345 h 1371"/>
                <a:gd name="T14" fmla="*/ 2123 w 3282"/>
                <a:gd name="T15" fmla="*/ 1361 h 1371"/>
                <a:gd name="T16" fmla="*/ 2755 w 3282"/>
                <a:gd name="T17" fmla="*/ 1170 h 1371"/>
                <a:gd name="T18" fmla="*/ 3075 w 3282"/>
                <a:gd name="T19" fmla="*/ 991 h 1371"/>
                <a:gd name="T20" fmla="*/ 3251 w 3282"/>
                <a:gd name="T21" fmla="*/ 758 h 1371"/>
                <a:gd name="T22" fmla="*/ 3003 w 3282"/>
                <a:gd name="T23" fmla="*/ 510 h 1371"/>
                <a:gd name="T24" fmla="*/ 2947 w 3282"/>
                <a:gd name="T25" fmla="*/ 211 h 1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2"/>
                <a:gd name="T40" fmla="*/ 0 h 1371"/>
                <a:gd name="T41" fmla="*/ 3282 w 3282"/>
                <a:gd name="T42" fmla="*/ 1371 h 1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2" h="1371">
                  <a:moveTo>
                    <a:pt x="2966" y="211"/>
                  </a:moveTo>
                  <a:cubicBezTo>
                    <a:pt x="2903" y="136"/>
                    <a:pt x="2881" y="65"/>
                    <a:pt x="2646" y="43"/>
                  </a:cubicBezTo>
                  <a:cubicBezTo>
                    <a:pt x="2411" y="21"/>
                    <a:pt x="1942" y="74"/>
                    <a:pt x="1558" y="76"/>
                  </a:cubicBezTo>
                  <a:cubicBezTo>
                    <a:pt x="1174" y="78"/>
                    <a:pt x="600" y="0"/>
                    <a:pt x="341" y="53"/>
                  </a:cubicBezTo>
                  <a:cubicBezTo>
                    <a:pt x="82" y="106"/>
                    <a:pt x="0" y="248"/>
                    <a:pt x="4" y="396"/>
                  </a:cubicBezTo>
                  <a:cubicBezTo>
                    <a:pt x="8" y="544"/>
                    <a:pt x="127" y="787"/>
                    <a:pt x="366" y="939"/>
                  </a:cubicBezTo>
                  <a:cubicBezTo>
                    <a:pt x="605" y="1091"/>
                    <a:pt x="1141" y="1243"/>
                    <a:pt x="1437" y="1307"/>
                  </a:cubicBezTo>
                  <a:cubicBezTo>
                    <a:pt x="1733" y="1371"/>
                    <a:pt x="1919" y="1352"/>
                    <a:pt x="2142" y="1323"/>
                  </a:cubicBezTo>
                  <a:cubicBezTo>
                    <a:pt x="2362" y="1295"/>
                    <a:pt x="2603" y="1191"/>
                    <a:pt x="2774" y="1132"/>
                  </a:cubicBezTo>
                  <a:cubicBezTo>
                    <a:pt x="2945" y="1073"/>
                    <a:pt x="3011" y="1027"/>
                    <a:pt x="3094" y="972"/>
                  </a:cubicBezTo>
                  <a:cubicBezTo>
                    <a:pt x="3177" y="907"/>
                    <a:pt x="3282" y="819"/>
                    <a:pt x="3270" y="739"/>
                  </a:cubicBezTo>
                  <a:cubicBezTo>
                    <a:pt x="3258" y="659"/>
                    <a:pt x="3073" y="579"/>
                    <a:pt x="3022" y="491"/>
                  </a:cubicBezTo>
                  <a:cubicBezTo>
                    <a:pt x="2971" y="403"/>
                    <a:pt x="3051" y="284"/>
                    <a:pt x="2966" y="211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39" name="Freeform 118"/>
            <p:cNvSpPr>
              <a:spLocks noChangeAspect="1"/>
            </p:cNvSpPr>
            <p:nvPr/>
          </p:nvSpPr>
          <p:spPr bwMode="auto">
            <a:xfrm>
              <a:off x="4552" y="2639"/>
              <a:ext cx="560" cy="498"/>
            </a:xfrm>
            <a:custGeom>
              <a:avLst/>
              <a:gdLst>
                <a:gd name="T0" fmla="*/ 28 w 559"/>
                <a:gd name="T1" fmla="*/ 319 h 497"/>
                <a:gd name="T2" fmla="*/ 12 w 559"/>
                <a:gd name="T3" fmla="*/ 163 h 497"/>
                <a:gd name="T4" fmla="*/ 100 w 559"/>
                <a:gd name="T5" fmla="*/ 43 h 497"/>
                <a:gd name="T6" fmla="*/ 220 w 559"/>
                <a:gd name="T7" fmla="*/ 4 h 497"/>
                <a:gd name="T8" fmla="*/ 383 w 559"/>
                <a:gd name="T9" fmla="*/ 21 h 497"/>
                <a:gd name="T10" fmla="*/ 455 w 559"/>
                <a:gd name="T11" fmla="*/ 75 h 497"/>
                <a:gd name="T12" fmla="*/ 567 w 559"/>
                <a:gd name="T13" fmla="*/ 221 h 497"/>
                <a:gd name="T14" fmla="*/ 519 w 559"/>
                <a:gd name="T15" fmla="*/ 423 h 497"/>
                <a:gd name="T16" fmla="*/ 319 w 559"/>
                <a:gd name="T17" fmla="*/ 511 h 497"/>
                <a:gd name="T18" fmla="*/ 117 w 559"/>
                <a:gd name="T19" fmla="*/ 455 h 497"/>
                <a:gd name="T20" fmla="*/ 28 w 559"/>
                <a:gd name="T21" fmla="*/ 319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0" name="Freeform 119"/>
            <p:cNvSpPr>
              <a:spLocks noChangeAspect="1"/>
            </p:cNvSpPr>
            <p:nvPr/>
          </p:nvSpPr>
          <p:spPr bwMode="auto">
            <a:xfrm>
              <a:off x="4653" y="2710"/>
              <a:ext cx="380" cy="360"/>
            </a:xfrm>
            <a:custGeom>
              <a:avLst/>
              <a:gdLst>
                <a:gd name="T0" fmla="*/ 1 w 559"/>
                <a:gd name="T1" fmla="*/ 1 h 497"/>
                <a:gd name="T2" fmla="*/ 1 w 559"/>
                <a:gd name="T3" fmla="*/ 1 h 497"/>
                <a:gd name="T4" fmla="*/ 1 w 559"/>
                <a:gd name="T5" fmla="*/ 1 h 497"/>
                <a:gd name="T6" fmla="*/ 1 w 559"/>
                <a:gd name="T7" fmla="*/ 1 h 497"/>
                <a:gd name="T8" fmla="*/ 1 w 559"/>
                <a:gd name="T9" fmla="*/ 1 h 497"/>
                <a:gd name="T10" fmla="*/ 1 w 559"/>
                <a:gd name="T11" fmla="*/ 1 h 497"/>
                <a:gd name="T12" fmla="*/ 1 w 559"/>
                <a:gd name="T13" fmla="*/ 1 h 497"/>
                <a:gd name="T14" fmla="*/ 1 w 559"/>
                <a:gd name="T15" fmla="*/ 1 h 497"/>
                <a:gd name="T16" fmla="*/ 1 w 559"/>
                <a:gd name="T17" fmla="*/ 1 h 497"/>
                <a:gd name="T18" fmla="*/ 1 w 559"/>
                <a:gd name="T19" fmla="*/ 1 h 497"/>
                <a:gd name="T20" fmla="*/ 1 w 559"/>
                <a:gd name="T21" fmla="*/ 1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1" name="Freeform 120"/>
            <p:cNvSpPr>
              <a:spLocks noChangeAspect="1"/>
            </p:cNvSpPr>
            <p:nvPr/>
          </p:nvSpPr>
          <p:spPr bwMode="auto">
            <a:xfrm>
              <a:off x="7241" y="2470"/>
              <a:ext cx="1960" cy="385"/>
            </a:xfrm>
            <a:custGeom>
              <a:avLst/>
              <a:gdLst>
                <a:gd name="T0" fmla="*/ 0 w 1961"/>
                <a:gd name="T1" fmla="*/ 421 h 383"/>
                <a:gd name="T2" fmla="*/ 584 w 1961"/>
                <a:gd name="T3" fmla="*/ 349 h 383"/>
                <a:gd name="T4" fmla="*/ 1613 w 1961"/>
                <a:gd name="T5" fmla="*/ 47 h 383"/>
                <a:gd name="T6" fmla="*/ 1942 w 1961"/>
                <a:gd name="T7" fmla="*/ 31 h 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1"/>
                <a:gd name="T13" fmla="*/ 0 h 383"/>
                <a:gd name="T14" fmla="*/ 1961 w 1961"/>
                <a:gd name="T15" fmla="*/ 383 h 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1" h="383">
                  <a:moveTo>
                    <a:pt x="0" y="383"/>
                  </a:moveTo>
                  <a:cubicBezTo>
                    <a:pt x="96" y="371"/>
                    <a:pt x="312" y="367"/>
                    <a:pt x="584" y="311"/>
                  </a:cubicBezTo>
                  <a:cubicBezTo>
                    <a:pt x="856" y="255"/>
                    <a:pt x="1402" y="94"/>
                    <a:pt x="1632" y="47"/>
                  </a:cubicBezTo>
                  <a:cubicBezTo>
                    <a:pt x="1862" y="0"/>
                    <a:pt x="1893" y="34"/>
                    <a:pt x="1961" y="31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2" name="Freeform 121"/>
            <p:cNvSpPr>
              <a:spLocks noChangeAspect="1"/>
            </p:cNvSpPr>
            <p:nvPr/>
          </p:nvSpPr>
          <p:spPr bwMode="auto">
            <a:xfrm>
              <a:off x="7256" y="2709"/>
              <a:ext cx="2000" cy="215"/>
            </a:xfrm>
            <a:custGeom>
              <a:avLst/>
              <a:gdLst>
                <a:gd name="T0" fmla="*/ 0 w 2000"/>
                <a:gd name="T1" fmla="*/ 207 h 215"/>
                <a:gd name="T2" fmla="*/ 865 w 2000"/>
                <a:gd name="T3" fmla="*/ 185 h 215"/>
                <a:gd name="T4" fmla="*/ 1625 w 2000"/>
                <a:gd name="T5" fmla="*/ 25 h 215"/>
                <a:gd name="T6" fmla="*/ 2000 w 2000"/>
                <a:gd name="T7" fmla="*/ 32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"/>
                <a:gd name="T13" fmla="*/ 0 h 215"/>
                <a:gd name="T14" fmla="*/ 2000 w 2000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" h="215">
                  <a:moveTo>
                    <a:pt x="0" y="207"/>
                  </a:moveTo>
                  <a:cubicBezTo>
                    <a:pt x="143" y="203"/>
                    <a:pt x="594" y="215"/>
                    <a:pt x="865" y="185"/>
                  </a:cubicBezTo>
                  <a:cubicBezTo>
                    <a:pt x="1136" y="155"/>
                    <a:pt x="1436" y="50"/>
                    <a:pt x="1625" y="25"/>
                  </a:cubicBezTo>
                  <a:cubicBezTo>
                    <a:pt x="1814" y="0"/>
                    <a:pt x="1922" y="31"/>
                    <a:pt x="2000" y="3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3" name="Freeform 122"/>
            <p:cNvSpPr>
              <a:spLocks noChangeAspect="1"/>
            </p:cNvSpPr>
            <p:nvPr/>
          </p:nvSpPr>
          <p:spPr bwMode="auto">
            <a:xfrm>
              <a:off x="4263" y="2496"/>
              <a:ext cx="2807" cy="468"/>
            </a:xfrm>
            <a:custGeom>
              <a:avLst/>
              <a:gdLst>
                <a:gd name="T0" fmla="*/ 0 w 2808"/>
                <a:gd name="T1" fmla="*/ 468 h 468"/>
                <a:gd name="T2" fmla="*/ 462 w 2808"/>
                <a:gd name="T3" fmla="*/ 84 h 468"/>
                <a:gd name="T4" fmla="*/ 1380 w 2808"/>
                <a:gd name="T5" fmla="*/ 79 h 468"/>
                <a:gd name="T6" fmla="*/ 2285 w 2808"/>
                <a:gd name="T7" fmla="*/ 128 h 468"/>
                <a:gd name="T8" fmla="*/ 2789 w 2808"/>
                <a:gd name="T9" fmla="*/ 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8"/>
                <a:gd name="T16" fmla="*/ 0 h 468"/>
                <a:gd name="T17" fmla="*/ 2808 w 280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8" h="468">
                  <a:moveTo>
                    <a:pt x="0" y="468"/>
                  </a:moveTo>
                  <a:cubicBezTo>
                    <a:pt x="76" y="404"/>
                    <a:pt x="232" y="149"/>
                    <a:pt x="462" y="84"/>
                  </a:cubicBezTo>
                  <a:cubicBezTo>
                    <a:pt x="692" y="19"/>
                    <a:pt x="1073" y="72"/>
                    <a:pt x="1380" y="79"/>
                  </a:cubicBezTo>
                  <a:cubicBezTo>
                    <a:pt x="1687" y="86"/>
                    <a:pt x="2066" y="141"/>
                    <a:pt x="2304" y="128"/>
                  </a:cubicBezTo>
                  <a:cubicBezTo>
                    <a:pt x="2542" y="115"/>
                    <a:pt x="2703" y="27"/>
                    <a:pt x="2808" y="0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4" name="Freeform 123"/>
            <p:cNvSpPr>
              <a:spLocks noChangeAspect="1"/>
            </p:cNvSpPr>
            <p:nvPr/>
          </p:nvSpPr>
          <p:spPr bwMode="auto">
            <a:xfrm>
              <a:off x="6929" y="2977"/>
              <a:ext cx="338" cy="317"/>
            </a:xfrm>
            <a:custGeom>
              <a:avLst/>
              <a:gdLst>
                <a:gd name="T0" fmla="*/ 5 w 338"/>
                <a:gd name="T1" fmla="*/ 159 h 318"/>
                <a:gd name="T2" fmla="*/ 35 w 338"/>
                <a:gd name="T3" fmla="*/ 43 h 318"/>
                <a:gd name="T4" fmla="*/ 90 w 338"/>
                <a:gd name="T5" fmla="*/ 27 h 318"/>
                <a:gd name="T6" fmla="*/ 163 w 338"/>
                <a:gd name="T7" fmla="*/ 3 h 318"/>
                <a:gd name="T8" fmla="*/ 203 w 338"/>
                <a:gd name="T9" fmla="*/ 11 h 318"/>
                <a:gd name="T10" fmla="*/ 267 w 338"/>
                <a:gd name="T11" fmla="*/ 43 h 318"/>
                <a:gd name="T12" fmla="*/ 331 w 338"/>
                <a:gd name="T13" fmla="*/ 115 h 318"/>
                <a:gd name="T14" fmla="*/ 311 w 338"/>
                <a:gd name="T15" fmla="*/ 231 h 318"/>
                <a:gd name="T16" fmla="*/ 182 w 338"/>
                <a:gd name="T17" fmla="*/ 295 h 318"/>
                <a:gd name="T18" fmla="*/ 63 w 338"/>
                <a:gd name="T19" fmla="*/ 255 h 318"/>
                <a:gd name="T20" fmla="*/ 5 w 338"/>
                <a:gd name="T21" fmla="*/ 159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318"/>
                <a:gd name="T35" fmla="*/ 338 w 338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318">
                  <a:moveTo>
                    <a:pt x="5" y="175"/>
                  </a:moveTo>
                  <a:cubicBezTo>
                    <a:pt x="0" y="137"/>
                    <a:pt x="21" y="68"/>
                    <a:pt x="35" y="43"/>
                  </a:cubicBezTo>
                  <a:cubicBezTo>
                    <a:pt x="49" y="18"/>
                    <a:pt x="69" y="34"/>
                    <a:pt x="90" y="27"/>
                  </a:cubicBezTo>
                  <a:cubicBezTo>
                    <a:pt x="111" y="20"/>
                    <a:pt x="144" y="6"/>
                    <a:pt x="163" y="3"/>
                  </a:cubicBezTo>
                  <a:cubicBezTo>
                    <a:pt x="182" y="0"/>
                    <a:pt x="186" y="4"/>
                    <a:pt x="203" y="11"/>
                  </a:cubicBezTo>
                  <a:cubicBezTo>
                    <a:pt x="220" y="18"/>
                    <a:pt x="246" y="26"/>
                    <a:pt x="267" y="43"/>
                  </a:cubicBezTo>
                  <a:cubicBezTo>
                    <a:pt x="288" y="60"/>
                    <a:pt x="324" y="81"/>
                    <a:pt x="331" y="115"/>
                  </a:cubicBezTo>
                  <a:cubicBezTo>
                    <a:pt x="338" y="149"/>
                    <a:pt x="336" y="217"/>
                    <a:pt x="311" y="250"/>
                  </a:cubicBezTo>
                  <a:cubicBezTo>
                    <a:pt x="286" y="283"/>
                    <a:pt x="223" y="311"/>
                    <a:pt x="182" y="314"/>
                  </a:cubicBezTo>
                  <a:cubicBezTo>
                    <a:pt x="140" y="318"/>
                    <a:pt x="92" y="297"/>
                    <a:pt x="63" y="274"/>
                  </a:cubicBezTo>
                  <a:cubicBezTo>
                    <a:pt x="33" y="250"/>
                    <a:pt x="13" y="208"/>
                    <a:pt x="5" y="175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5" name="Freeform 124"/>
            <p:cNvSpPr>
              <a:spLocks noChangeAspect="1"/>
            </p:cNvSpPr>
            <p:nvPr/>
          </p:nvSpPr>
          <p:spPr bwMode="auto">
            <a:xfrm>
              <a:off x="5090" y="2943"/>
              <a:ext cx="2196" cy="328"/>
            </a:xfrm>
            <a:custGeom>
              <a:avLst/>
              <a:gdLst>
                <a:gd name="T0" fmla="*/ 0 w 2196"/>
                <a:gd name="T1" fmla="*/ 48 h 329"/>
                <a:gd name="T2" fmla="*/ 294 w 2196"/>
                <a:gd name="T3" fmla="*/ 150 h 329"/>
                <a:gd name="T4" fmla="*/ 906 w 2196"/>
                <a:gd name="T5" fmla="*/ 294 h 329"/>
                <a:gd name="T6" fmla="*/ 1548 w 2196"/>
                <a:gd name="T7" fmla="*/ 227 h 329"/>
                <a:gd name="T8" fmla="*/ 1812 w 2196"/>
                <a:gd name="T9" fmla="*/ 132 h 329"/>
                <a:gd name="T10" fmla="*/ 1926 w 2196"/>
                <a:gd name="T11" fmla="*/ 66 h 329"/>
                <a:gd name="T12" fmla="*/ 2196 w 2196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6"/>
                <a:gd name="T22" fmla="*/ 0 h 329"/>
                <a:gd name="T23" fmla="*/ 2196 w 2196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6" h="329">
                  <a:moveTo>
                    <a:pt x="0" y="48"/>
                  </a:moveTo>
                  <a:cubicBezTo>
                    <a:pt x="49" y="65"/>
                    <a:pt x="143" y="106"/>
                    <a:pt x="294" y="150"/>
                  </a:cubicBezTo>
                  <a:cubicBezTo>
                    <a:pt x="445" y="194"/>
                    <a:pt x="697" y="297"/>
                    <a:pt x="906" y="313"/>
                  </a:cubicBezTo>
                  <a:cubicBezTo>
                    <a:pt x="1115" y="329"/>
                    <a:pt x="1397" y="276"/>
                    <a:pt x="1548" y="246"/>
                  </a:cubicBezTo>
                  <a:cubicBezTo>
                    <a:pt x="1699" y="216"/>
                    <a:pt x="1749" y="162"/>
                    <a:pt x="1812" y="132"/>
                  </a:cubicBezTo>
                  <a:cubicBezTo>
                    <a:pt x="1875" y="102"/>
                    <a:pt x="1862" y="88"/>
                    <a:pt x="1926" y="66"/>
                  </a:cubicBezTo>
                  <a:cubicBezTo>
                    <a:pt x="1990" y="44"/>
                    <a:pt x="2140" y="14"/>
                    <a:pt x="219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6" name="Freeform 125"/>
            <p:cNvSpPr>
              <a:spLocks noChangeAspect="1"/>
            </p:cNvSpPr>
            <p:nvPr/>
          </p:nvSpPr>
          <p:spPr bwMode="auto">
            <a:xfrm>
              <a:off x="5096" y="2765"/>
              <a:ext cx="2106" cy="233"/>
            </a:xfrm>
            <a:custGeom>
              <a:avLst/>
              <a:gdLst>
                <a:gd name="T0" fmla="*/ 0 w 2106"/>
                <a:gd name="T1" fmla="*/ 168 h 234"/>
                <a:gd name="T2" fmla="*/ 234 w 2106"/>
                <a:gd name="T3" fmla="*/ 19 h 234"/>
                <a:gd name="T4" fmla="*/ 804 w 2106"/>
                <a:gd name="T5" fmla="*/ 73 h 234"/>
                <a:gd name="T6" fmla="*/ 1668 w 2106"/>
                <a:gd name="T7" fmla="*/ 210 h 234"/>
                <a:gd name="T8" fmla="*/ 2106 w 2106"/>
                <a:gd name="T9" fmla="*/ 42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6"/>
                <a:gd name="T16" fmla="*/ 0 h 234"/>
                <a:gd name="T17" fmla="*/ 2106 w 210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6" h="234">
                  <a:moveTo>
                    <a:pt x="0" y="187"/>
                  </a:moveTo>
                  <a:cubicBezTo>
                    <a:pt x="39" y="160"/>
                    <a:pt x="100" y="38"/>
                    <a:pt x="234" y="19"/>
                  </a:cubicBezTo>
                  <a:cubicBezTo>
                    <a:pt x="368" y="0"/>
                    <a:pt x="565" y="38"/>
                    <a:pt x="804" y="73"/>
                  </a:cubicBezTo>
                  <a:cubicBezTo>
                    <a:pt x="1043" y="108"/>
                    <a:pt x="1451" y="234"/>
                    <a:pt x="1668" y="229"/>
                  </a:cubicBezTo>
                  <a:cubicBezTo>
                    <a:pt x="1885" y="224"/>
                    <a:pt x="2015" y="81"/>
                    <a:pt x="2106" y="4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7" name="Freeform 126"/>
            <p:cNvSpPr>
              <a:spLocks noChangeAspect="1"/>
            </p:cNvSpPr>
            <p:nvPr/>
          </p:nvSpPr>
          <p:spPr bwMode="auto">
            <a:xfrm>
              <a:off x="4757" y="2812"/>
              <a:ext cx="180" cy="177"/>
            </a:xfrm>
            <a:custGeom>
              <a:avLst/>
              <a:gdLst>
                <a:gd name="T0" fmla="*/ 0 w 559"/>
                <a:gd name="T1" fmla="*/ 0 h 497"/>
                <a:gd name="T2" fmla="*/ 0 w 559"/>
                <a:gd name="T3" fmla="*/ 0 h 497"/>
                <a:gd name="T4" fmla="*/ 0 w 559"/>
                <a:gd name="T5" fmla="*/ 0 h 497"/>
                <a:gd name="T6" fmla="*/ 0 w 559"/>
                <a:gd name="T7" fmla="*/ 0 h 497"/>
                <a:gd name="T8" fmla="*/ 0 w 559"/>
                <a:gd name="T9" fmla="*/ 0 h 497"/>
                <a:gd name="T10" fmla="*/ 0 w 559"/>
                <a:gd name="T11" fmla="*/ 0 h 497"/>
                <a:gd name="T12" fmla="*/ 0 w 559"/>
                <a:gd name="T13" fmla="*/ 0 h 497"/>
                <a:gd name="T14" fmla="*/ 0 w 559"/>
                <a:gd name="T15" fmla="*/ 0 h 497"/>
                <a:gd name="T16" fmla="*/ 0 w 559"/>
                <a:gd name="T17" fmla="*/ 0 h 497"/>
                <a:gd name="T18" fmla="*/ 0 w 559"/>
                <a:gd name="T19" fmla="*/ 0 h 497"/>
                <a:gd name="T20" fmla="*/ 0 w 559"/>
                <a:gd name="T21" fmla="*/ 0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8" name="Freeform 127"/>
            <p:cNvSpPr>
              <a:spLocks noChangeAspect="1"/>
            </p:cNvSpPr>
            <p:nvPr/>
          </p:nvSpPr>
          <p:spPr bwMode="auto">
            <a:xfrm>
              <a:off x="6655" y="3170"/>
              <a:ext cx="787" cy="52"/>
            </a:xfrm>
            <a:custGeom>
              <a:avLst/>
              <a:gdLst>
                <a:gd name="T0" fmla="*/ 0 w 786"/>
                <a:gd name="T1" fmla="*/ 9 h 51"/>
                <a:gd name="T2" fmla="*/ 222 w 786"/>
                <a:gd name="T3" fmla="*/ 46 h 51"/>
                <a:gd name="T4" fmla="*/ 523 w 786"/>
                <a:gd name="T5" fmla="*/ 4 h 51"/>
                <a:gd name="T6" fmla="*/ 805 w 786"/>
                <a:gd name="T7" fmla="*/ 7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51"/>
                <a:gd name="T14" fmla="*/ 786 w 786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51">
                  <a:moveTo>
                    <a:pt x="0" y="9"/>
                  </a:moveTo>
                  <a:cubicBezTo>
                    <a:pt x="38" y="12"/>
                    <a:pt x="138" y="28"/>
                    <a:pt x="222" y="27"/>
                  </a:cubicBezTo>
                  <a:cubicBezTo>
                    <a:pt x="306" y="26"/>
                    <a:pt x="410" y="0"/>
                    <a:pt x="504" y="4"/>
                  </a:cubicBezTo>
                  <a:cubicBezTo>
                    <a:pt x="598" y="8"/>
                    <a:pt x="727" y="41"/>
                    <a:pt x="786" y="51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49" name="Freeform 128"/>
            <p:cNvSpPr>
              <a:spLocks noChangeAspect="1"/>
            </p:cNvSpPr>
            <p:nvPr/>
          </p:nvSpPr>
          <p:spPr bwMode="auto">
            <a:xfrm>
              <a:off x="4917" y="2574"/>
              <a:ext cx="2213" cy="271"/>
            </a:xfrm>
            <a:custGeom>
              <a:avLst/>
              <a:gdLst>
                <a:gd name="T0" fmla="*/ 0 w 2214"/>
                <a:gd name="T1" fmla="*/ 271 h 271"/>
                <a:gd name="T2" fmla="*/ 240 w 2214"/>
                <a:gd name="T3" fmla="*/ 144 h 271"/>
                <a:gd name="T4" fmla="*/ 504 w 2214"/>
                <a:gd name="T5" fmla="*/ 114 h 271"/>
                <a:gd name="T6" fmla="*/ 900 w 2214"/>
                <a:gd name="T7" fmla="*/ 168 h 271"/>
                <a:gd name="T8" fmla="*/ 1277 w 2214"/>
                <a:gd name="T9" fmla="*/ 210 h 271"/>
                <a:gd name="T10" fmla="*/ 1739 w 2214"/>
                <a:gd name="T11" fmla="*/ 198 h 271"/>
                <a:gd name="T12" fmla="*/ 1985 w 2214"/>
                <a:gd name="T13" fmla="*/ 138 h 271"/>
                <a:gd name="T14" fmla="*/ 2195 w 2214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4"/>
                <a:gd name="T25" fmla="*/ 0 h 271"/>
                <a:gd name="T26" fmla="*/ 2214 w 2214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4" h="271">
                  <a:moveTo>
                    <a:pt x="0" y="271"/>
                  </a:moveTo>
                  <a:cubicBezTo>
                    <a:pt x="40" y="250"/>
                    <a:pt x="156" y="170"/>
                    <a:pt x="240" y="144"/>
                  </a:cubicBezTo>
                  <a:cubicBezTo>
                    <a:pt x="324" y="118"/>
                    <a:pt x="394" y="110"/>
                    <a:pt x="504" y="114"/>
                  </a:cubicBezTo>
                  <a:cubicBezTo>
                    <a:pt x="614" y="118"/>
                    <a:pt x="768" y="152"/>
                    <a:pt x="900" y="168"/>
                  </a:cubicBezTo>
                  <a:cubicBezTo>
                    <a:pt x="1032" y="184"/>
                    <a:pt x="1153" y="205"/>
                    <a:pt x="1296" y="210"/>
                  </a:cubicBezTo>
                  <a:cubicBezTo>
                    <a:pt x="1439" y="215"/>
                    <a:pt x="1640" y="210"/>
                    <a:pt x="1758" y="198"/>
                  </a:cubicBezTo>
                  <a:cubicBezTo>
                    <a:pt x="1876" y="186"/>
                    <a:pt x="1928" y="171"/>
                    <a:pt x="2004" y="138"/>
                  </a:cubicBezTo>
                  <a:cubicBezTo>
                    <a:pt x="2080" y="105"/>
                    <a:pt x="2170" y="29"/>
                    <a:pt x="2214" y="0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50" name="Freeform 129"/>
            <p:cNvSpPr>
              <a:spLocks noChangeAspect="1"/>
            </p:cNvSpPr>
            <p:nvPr/>
          </p:nvSpPr>
          <p:spPr bwMode="auto">
            <a:xfrm>
              <a:off x="4305" y="3054"/>
              <a:ext cx="2975" cy="486"/>
            </a:xfrm>
            <a:custGeom>
              <a:avLst/>
              <a:gdLst>
                <a:gd name="T0" fmla="*/ 0 w 2976"/>
                <a:gd name="T1" fmla="*/ 0 h 486"/>
                <a:gd name="T2" fmla="*/ 1362 w 2976"/>
                <a:gd name="T3" fmla="*/ 432 h 486"/>
                <a:gd name="T4" fmla="*/ 2363 w 2976"/>
                <a:gd name="T5" fmla="*/ 324 h 486"/>
                <a:gd name="T6" fmla="*/ 2729 w 2976"/>
                <a:gd name="T7" fmla="*/ 258 h 486"/>
                <a:gd name="T8" fmla="*/ 2957 w 2976"/>
                <a:gd name="T9" fmla="*/ 34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6"/>
                <a:gd name="T16" fmla="*/ 0 h 486"/>
                <a:gd name="T17" fmla="*/ 2976 w 2976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6" h="486">
                  <a:moveTo>
                    <a:pt x="0" y="0"/>
                  </a:moveTo>
                  <a:cubicBezTo>
                    <a:pt x="227" y="71"/>
                    <a:pt x="965" y="378"/>
                    <a:pt x="1362" y="432"/>
                  </a:cubicBezTo>
                  <a:cubicBezTo>
                    <a:pt x="1759" y="486"/>
                    <a:pt x="2151" y="353"/>
                    <a:pt x="2382" y="324"/>
                  </a:cubicBezTo>
                  <a:cubicBezTo>
                    <a:pt x="2613" y="295"/>
                    <a:pt x="2649" y="255"/>
                    <a:pt x="2748" y="258"/>
                  </a:cubicBezTo>
                  <a:cubicBezTo>
                    <a:pt x="2847" y="261"/>
                    <a:pt x="2929" y="325"/>
                    <a:pt x="2976" y="342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20496" name="Group 148"/>
          <p:cNvGrpSpPr>
            <a:grpSpLocks noChangeAspect="1"/>
          </p:cNvGrpSpPr>
          <p:nvPr/>
        </p:nvGrpSpPr>
        <p:grpSpPr bwMode="auto">
          <a:xfrm rot="6369989" flipV="1">
            <a:off x="6315869" y="3636169"/>
            <a:ext cx="428625" cy="173037"/>
            <a:chOff x="4218" y="2394"/>
            <a:chExt cx="5038" cy="1373"/>
          </a:xfrm>
        </p:grpSpPr>
        <p:sp>
          <p:nvSpPr>
            <p:cNvPr id="20525" name="Freeform 149"/>
            <p:cNvSpPr>
              <a:spLocks noChangeAspect="1"/>
            </p:cNvSpPr>
            <p:nvPr/>
          </p:nvSpPr>
          <p:spPr bwMode="auto">
            <a:xfrm>
              <a:off x="4218" y="2394"/>
              <a:ext cx="3281" cy="1373"/>
            </a:xfrm>
            <a:custGeom>
              <a:avLst/>
              <a:gdLst>
                <a:gd name="T0" fmla="*/ 2947 w 3282"/>
                <a:gd name="T1" fmla="*/ 211 h 1371"/>
                <a:gd name="T2" fmla="*/ 2627 w 3282"/>
                <a:gd name="T3" fmla="*/ 43 h 1371"/>
                <a:gd name="T4" fmla="*/ 1558 w 3282"/>
                <a:gd name="T5" fmla="*/ 76 h 1371"/>
                <a:gd name="T6" fmla="*/ 341 w 3282"/>
                <a:gd name="T7" fmla="*/ 53 h 1371"/>
                <a:gd name="T8" fmla="*/ 4 w 3282"/>
                <a:gd name="T9" fmla="*/ 415 h 1371"/>
                <a:gd name="T10" fmla="*/ 366 w 3282"/>
                <a:gd name="T11" fmla="*/ 958 h 1371"/>
                <a:gd name="T12" fmla="*/ 1437 w 3282"/>
                <a:gd name="T13" fmla="*/ 1345 h 1371"/>
                <a:gd name="T14" fmla="*/ 2123 w 3282"/>
                <a:gd name="T15" fmla="*/ 1361 h 1371"/>
                <a:gd name="T16" fmla="*/ 2755 w 3282"/>
                <a:gd name="T17" fmla="*/ 1170 h 1371"/>
                <a:gd name="T18" fmla="*/ 3075 w 3282"/>
                <a:gd name="T19" fmla="*/ 991 h 1371"/>
                <a:gd name="T20" fmla="*/ 3251 w 3282"/>
                <a:gd name="T21" fmla="*/ 758 h 1371"/>
                <a:gd name="T22" fmla="*/ 3003 w 3282"/>
                <a:gd name="T23" fmla="*/ 510 h 1371"/>
                <a:gd name="T24" fmla="*/ 2947 w 3282"/>
                <a:gd name="T25" fmla="*/ 211 h 1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2"/>
                <a:gd name="T40" fmla="*/ 0 h 1371"/>
                <a:gd name="T41" fmla="*/ 3282 w 3282"/>
                <a:gd name="T42" fmla="*/ 1371 h 1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2" h="1371">
                  <a:moveTo>
                    <a:pt x="2966" y="211"/>
                  </a:moveTo>
                  <a:cubicBezTo>
                    <a:pt x="2903" y="136"/>
                    <a:pt x="2881" y="65"/>
                    <a:pt x="2646" y="43"/>
                  </a:cubicBezTo>
                  <a:cubicBezTo>
                    <a:pt x="2411" y="21"/>
                    <a:pt x="1942" y="74"/>
                    <a:pt x="1558" y="76"/>
                  </a:cubicBezTo>
                  <a:cubicBezTo>
                    <a:pt x="1174" y="78"/>
                    <a:pt x="600" y="0"/>
                    <a:pt x="341" y="53"/>
                  </a:cubicBezTo>
                  <a:cubicBezTo>
                    <a:pt x="82" y="106"/>
                    <a:pt x="0" y="248"/>
                    <a:pt x="4" y="396"/>
                  </a:cubicBezTo>
                  <a:cubicBezTo>
                    <a:pt x="8" y="544"/>
                    <a:pt x="127" y="787"/>
                    <a:pt x="366" y="939"/>
                  </a:cubicBezTo>
                  <a:cubicBezTo>
                    <a:pt x="605" y="1091"/>
                    <a:pt x="1141" y="1243"/>
                    <a:pt x="1437" y="1307"/>
                  </a:cubicBezTo>
                  <a:cubicBezTo>
                    <a:pt x="1733" y="1371"/>
                    <a:pt x="1919" y="1352"/>
                    <a:pt x="2142" y="1323"/>
                  </a:cubicBezTo>
                  <a:cubicBezTo>
                    <a:pt x="2362" y="1295"/>
                    <a:pt x="2603" y="1191"/>
                    <a:pt x="2774" y="1132"/>
                  </a:cubicBezTo>
                  <a:cubicBezTo>
                    <a:pt x="2945" y="1073"/>
                    <a:pt x="3011" y="1027"/>
                    <a:pt x="3094" y="972"/>
                  </a:cubicBezTo>
                  <a:cubicBezTo>
                    <a:pt x="3177" y="907"/>
                    <a:pt x="3282" y="819"/>
                    <a:pt x="3270" y="739"/>
                  </a:cubicBezTo>
                  <a:cubicBezTo>
                    <a:pt x="3258" y="659"/>
                    <a:pt x="3073" y="579"/>
                    <a:pt x="3022" y="491"/>
                  </a:cubicBezTo>
                  <a:cubicBezTo>
                    <a:pt x="2971" y="403"/>
                    <a:pt x="3051" y="284"/>
                    <a:pt x="2966" y="211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26" name="Freeform 150"/>
            <p:cNvSpPr>
              <a:spLocks noChangeAspect="1"/>
            </p:cNvSpPr>
            <p:nvPr/>
          </p:nvSpPr>
          <p:spPr bwMode="auto">
            <a:xfrm>
              <a:off x="4552" y="2639"/>
              <a:ext cx="560" cy="498"/>
            </a:xfrm>
            <a:custGeom>
              <a:avLst/>
              <a:gdLst>
                <a:gd name="T0" fmla="*/ 28 w 559"/>
                <a:gd name="T1" fmla="*/ 319 h 497"/>
                <a:gd name="T2" fmla="*/ 12 w 559"/>
                <a:gd name="T3" fmla="*/ 163 h 497"/>
                <a:gd name="T4" fmla="*/ 100 w 559"/>
                <a:gd name="T5" fmla="*/ 43 h 497"/>
                <a:gd name="T6" fmla="*/ 220 w 559"/>
                <a:gd name="T7" fmla="*/ 4 h 497"/>
                <a:gd name="T8" fmla="*/ 383 w 559"/>
                <a:gd name="T9" fmla="*/ 21 h 497"/>
                <a:gd name="T10" fmla="*/ 455 w 559"/>
                <a:gd name="T11" fmla="*/ 75 h 497"/>
                <a:gd name="T12" fmla="*/ 567 w 559"/>
                <a:gd name="T13" fmla="*/ 221 h 497"/>
                <a:gd name="T14" fmla="*/ 519 w 559"/>
                <a:gd name="T15" fmla="*/ 423 h 497"/>
                <a:gd name="T16" fmla="*/ 319 w 559"/>
                <a:gd name="T17" fmla="*/ 511 h 497"/>
                <a:gd name="T18" fmla="*/ 117 w 559"/>
                <a:gd name="T19" fmla="*/ 455 h 497"/>
                <a:gd name="T20" fmla="*/ 28 w 559"/>
                <a:gd name="T21" fmla="*/ 319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27" name="Freeform 151"/>
            <p:cNvSpPr>
              <a:spLocks noChangeAspect="1"/>
            </p:cNvSpPr>
            <p:nvPr/>
          </p:nvSpPr>
          <p:spPr bwMode="auto">
            <a:xfrm>
              <a:off x="4653" y="2710"/>
              <a:ext cx="380" cy="360"/>
            </a:xfrm>
            <a:custGeom>
              <a:avLst/>
              <a:gdLst>
                <a:gd name="T0" fmla="*/ 1 w 559"/>
                <a:gd name="T1" fmla="*/ 1 h 497"/>
                <a:gd name="T2" fmla="*/ 1 w 559"/>
                <a:gd name="T3" fmla="*/ 1 h 497"/>
                <a:gd name="T4" fmla="*/ 1 w 559"/>
                <a:gd name="T5" fmla="*/ 1 h 497"/>
                <a:gd name="T6" fmla="*/ 1 w 559"/>
                <a:gd name="T7" fmla="*/ 1 h 497"/>
                <a:gd name="T8" fmla="*/ 1 w 559"/>
                <a:gd name="T9" fmla="*/ 1 h 497"/>
                <a:gd name="T10" fmla="*/ 1 w 559"/>
                <a:gd name="T11" fmla="*/ 1 h 497"/>
                <a:gd name="T12" fmla="*/ 1 w 559"/>
                <a:gd name="T13" fmla="*/ 1 h 497"/>
                <a:gd name="T14" fmla="*/ 1 w 559"/>
                <a:gd name="T15" fmla="*/ 1 h 497"/>
                <a:gd name="T16" fmla="*/ 1 w 559"/>
                <a:gd name="T17" fmla="*/ 1 h 497"/>
                <a:gd name="T18" fmla="*/ 1 w 559"/>
                <a:gd name="T19" fmla="*/ 1 h 497"/>
                <a:gd name="T20" fmla="*/ 1 w 559"/>
                <a:gd name="T21" fmla="*/ 1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28" name="Freeform 152"/>
            <p:cNvSpPr>
              <a:spLocks noChangeAspect="1"/>
            </p:cNvSpPr>
            <p:nvPr/>
          </p:nvSpPr>
          <p:spPr bwMode="auto">
            <a:xfrm>
              <a:off x="7241" y="2470"/>
              <a:ext cx="1960" cy="385"/>
            </a:xfrm>
            <a:custGeom>
              <a:avLst/>
              <a:gdLst>
                <a:gd name="T0" fmla="*/ 0 w 1961"/>
                <a:gd name="T1" fmla="*/ 421 h 383"/>
                <a:gd name="T2" fmla="*/ 584 w 1961"/>
                <a:gd name="T3" fmla="*/ 349 h 383"/>
                <a:gd name="T4" fmla="*/ 1613 w 1961"/>
                <a:gd name="T5" fmla="*/ 47 h 383"/>
                <a:gd name="T6" fmla="*/ 1942 w 1961"/>
                <a:gd name="T7" fmla="*/ 31 h 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1"/>
                <a:gd name="T13" fmla="*/ 0 h 383"/>
                <a:gd name="T14" fmla="*/ 1961 w 1961"/>
                <a:gd name="T15" fmla="*/ 383 h 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1" h="383">
                  <a:moveTo>
                    <a:pt x="0" y="383"/>
                  </a:moveTo>
                  <a:cubicBezTo>
                    <a:pt x="96" y="371"/>
                    <a:pt x="312" y="367"/>
                    <a:pt x="584" y="311"/>
                  </a:cubicBezTo>
                  <a:cubicBezTo>
                    <a:pt x="856" y="255"/>
                    <a:pt x="1402" y="94"/>
                    <a:pt x="1632" y="47"/>
                  </a:cubicBezTo>
                  <a:cubicBezTo>
                    <a:pt x="1862" y="0"/>
                    <a:pt x="1893" y="34"/>
                    <a:pt x="1961" y="31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29" name="Freeform 153"/>
            <p:cNvSpPr>
              <a:spLocks noChangeAspect="1"/>
            </p:cNvSpPr>
            <p:nvPr/>
          </p:nvSpPr>
          <p:spPr bwMode="auto">
            <a:xfrm>
              <a:off x="7256" y="2709"/>
              <a:ext cx="2000" cy="215"/>
            </a:xfrm>
            <a:custGeom>
              <a:avLst/>
              <a:gdLst>
                <a:gd name="T0" fmla="*/ 0 w 2000"/>
                <a:gd name="T1" fmla="*/ 207 h 215"/>
                <a:gd name="T2" fmla="*/ 865 w 2000"/>
                <a:gd name="T3" fmla="*/ 185 h 215"/>
                <a:gd name="T4" fmla="*/ 1625 w 2000"/>
                <a:gd name="T5" fmla="*/ 25 h 215"/>
                <a:gd name="T6" fmla="*/ 2000 w 2000"/>
                <a:gd name="T7" fmla="*/ 32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"/>
                <a:gd name="T13" fmla="*/ 0 h 215"/>
                <a:gd name="T14" fmla="*/ 2000 w 2000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" h="215">
                  <a:moveTo>
                    <a:pt x="0" y="207"/>
                  </a:moveTo>
                  <a:cubicBezTo>
                    <a:pt x="143" y="203"/>
                    <a:pt x="594" y="215"/>
                    <a:pt x="865" y="185"/>
                  </a:cubicBezTo>
                  <a:cubicBezTo>
                    <a:pt x="1136" y="155"/>
                    <a:pt x="1436" y="50"/>
                    <a:pt x="1625" y="25"/>
                  </a:cubicBezTo>
                  <a:cubicBezTo>
                    <a:pt x="1814" y="0"/>
                    <a:pt x="1922" y="31"/>
                    <a:pt x="2000" y="3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0" name="Freeform 154"/>
            <p:cNvSpPr>
              <a:spLocks noChangeAspect="1"/>
            </p:cNvSpPr>
            <p:nvPr/>
          </p:nvSpPr>
          <p:spPr bwMode="auto">
            <a:xfrm>
              <a:off x="4263" y="2496"/>
              <a:ext cx="2807" cy="468"/>
            </a:xfrm>
            <a:custGeom>
              <a:avLst/>
              <a:gdLst>
                <a:gd name="T0" fmla="*/ 0 w 2808"/>
                <a:gd name="T1" fmla="*/ 468 h 468"/>
                <a:gd name="T2" fmla="*/ 462 w 2808"/>
                <a:gd name="T3" fmla="*/ 84 h 468"/>
                <a:gd name="T4" fmla="*/ 1380 w 2808"/>
                <a:gd name="T5" fmla="*/ 79 h 468"/>
                <a:gd name="T6" fmla="*/ 2285 w 2808"/>
                <a:gd name="T7" fmla="*/ 128 h 468"/>
                <a:gd name="T8" fmla="*/ 2789 w 2808"/>
                <a:gd name="T9" fmla="*/ 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8"/>
                <a:gd name="T16" fmla="*/ 0 h 468"/>
                <a:gd name="T17" fmla="*/ 2808 w 280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8" h="468">
                  <a:moveTo>
                    <a:pt x="0" y="468"/>
                  </a:moveTo>
                  <a:cubicBezTo>
                    <a:pt x="76" y="404"/>
                    <a:pt x="232" y="149"/>
                    <a:pt x="462" y="84"/>
                  </a:cubicBezTo>
                  <a:cubicBezTo>
                    <a:pt x="692" y="19"/>
                    <a:pt x="1073" y="72"/>
                    <a:pt x="1380" y="79"/>
                  </a:cubicBezTo>
                  <a:cubicBezTo>
                    <a:pt x="1687" y="86"/>
                    <a:pt x="2066" y="141"/>
                    <a:pt x="2304" y="128"/>
                  </a:cubicBezTo>
                  <a:cubicBezTo>
                    <a:pt x="2542" y="115"/>
                    <a:pt x="2703" y="27"/>
                    <a:pt x="2808" y="0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1" name="Freeform 155"/>
            <p:cNvSpPr>
              <a:spLocks noChangeAspect="1"/>
            </p:cNvSpPr>
            <p:nvPr/>
          </p:nvSpPr>
          <p:spPr bwMode="auto">
            <a:xfrm>
              <a:off x="6929" y="2977"/>
              <a:ext cx="338" cy="317"/>
            </a:xfrm>
            <a:custGeom>
              <a:avLst/>
              <a:gdLst>
                <a:gd name="T0" fmla="*/ 5 w 338"/>
                <a:gd name="T1" fmla="*/ 159 h 318"/>
                <a:gd name="T2" fmla="*/ 35 w 338"/>
                <a:gd name="T3" fmla="*/ 43 h 318"/>
                <a:gd name="T4" fmla="*/ 90 w 338"/>
                <a:gd name="T5" fmla="*/ 27 h 318"/>
                <a:gd name="T6" fmla="*/ 163 w 338"/>
                <a:gd name="T7" fmla="*/ 3 h 318"/>
                <a:gd name="T8" fmla="*/ 203 w 338"/>
                <a:gd name="T9" fmla="*/ 11 h 318"/>
                <a:gd name="T10" fmla="*/ 267 w 338"/>
                <a:gd name="T11" fmla="*/ 43 h 318"/>
                <a:gd name="T12" fmla="*/ 331 w 338"/>
                <a:gd name="T13" fmla="*/ 115 h 318"/>
                <a:gd name="T14" fmla="*/ 311 w 338"/>
                <a:gd name="T15" fmla="*/ 231 h 318"/>
                <a:gd name="T16" fmla="*/ 182 w 338"/>
                <a:gd name="T17" fmla="*/ 295 h 318"/>
                <a:gd name="T18" fmla="*/ 63 w 338"/>
                <a:gd name="T19" fmla="*/ 255 h 318"/>
                <a:gd name="T20" fmla="*/ 5 w 338"/>
                <a:gd name="T21" fmla="*/ 159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318"/>
                <a:gd name="T35" fmla="*/ 338 w 338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318">
                  <a:moveTo>
                    <a:pt x="5" y="175"/>
                  </a:moveTo>
                  <a:cubicBezTo>
                    <a:pt x="0" y="137"/>
                    <a:pt x="21" y="68"/>
                    <a:pt x="35" y="43"/>
                  </a:cubicBezTo>
                  <a:cubicBezTo>
                    <a:pt x="49" y="18"/>
                    <a:pt x="69" y="34"/>
                    <a:pt x="90" y="27"/>
                  </a:cubicBezTo>
                  <a:cubicBezTo>
                    <a:pt x="111" y="20"/>
                    <a:pt x="144" y="6"/>
                    <a:pt x="163" y="3"/>
                  </a:cubicBezTo>
                  <a:cubicBezTo>
                    <a:pt x="182" y="0"/>
                    <a:pt x="186" y="4"/>
                    <a:pt x="203" y="11"/>
                  </a:cubicBezTo>
                  <a:cubicBezTo>
                    <a:pt x="220" y="18"/>
                    <a:pt x="246" y="26"/>
                    <a:pt x="267" y="43"/>
                  </a:cubicBezTo>
                  <a:cubicBezTo>
                    <a:pt x="288" y="60"/>
                    <a:pt x="324" y="81"/>
                    <a:pt x="331" y="115"/>
                  </a:cubicBezTo>
                  <a:cubicBezTo>
                    <a:pt x="338" y="149"/>
                    <a:pt x="336" y="217"/>
                    <a:pt x="311" y="250"/>
                  </a:cubicBezTo>
                  <a:cubicBezTo>
                    <a:pt x="286" y="283"/>
                    <a:pt x="223" y="311"/>
                    <a:pt x="182" y="314"/>
                  </a:cubicBezTo>
                  <a:cubicBezTo>
                    <a:pt x="140" y="318"/>
                    <a:pt x="92" y="297"/>
                    <a:pt x="63" y="274"/>
                  </a:cubicBezTo>
                  <a:cubicBezTo>
                    <a:pt x="33" y="250"/>
                    <a:pt x="13" y="208"/>
                    <a:pt x="5" y="175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2" name="Freeform 156"/>
            <p:cNvSpPr>
              <a:spLocks noChangeAspect="1"/>
            </p:cNvSpPr>
            <p:nvPr/>
          </p:nvSpPr>
          <p:spPr bwMode="auto">
            <a:xfrm>
              <a:off x="5090" y="2943"/>
              <a:ext cx="2196" cy="328"/>
            </a:xfrm>
            <a:custGeom>
              <a:avLst/>
              <a:gdLst>
                <a:gd name="T0" fmla="*/ 0 w 2196"/>
                <a:gd name="T1" fmla="*/ 48 h 329"/>
                <a:gd name="T2" fmla="*/ 294 w 2196"/>
                <a:gd name="T3" fmla="*/ 150 h 329"/>
                <a:gd name="T4" fmla="*/ 906 w 2196"/>
                <a:gd name="T5" fmla="*/ 294 h 329"/>
                <a:gd name="T6" fmla="*/ 1548 w 2196"/>
                <a:gd name="T7" fmla="*/ 227 h 329"/>
                <a:gd name="T8" fmla="*/ 1812 w 2196"/>
                <a:gd name="T9" fmla="*/ 132 h 329"/>
                <a:gd name="T10" fmla="*/ 1926 w 2196"/>
                <a:gd name="T11" fmla="*/ 66 h 329"/>
                <a:gd name="T12" fmla="*/ 2196 w 2196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6"/>
                <a:gd name="T22" fmla="*/ 0 h 329"/>
                <a:gd name="T23" fmla="*/ 2196 w 2196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6" h="329">
                  <a:moveTo>
                    <a:pt x="0" y="48"/>
                  </a:moveTo>
                  <a:cubicBezTo>
                    <a:pt x="49" y="65"/>
                    <a:pt x="143" y="106"/>
                    <a:pt x="294" y="150"/>
                  </a:cubicBezTo>
                  <a:cubicBezTo>
                    <a:pt x="445" y="194"/>
                    <a:pt x="697" y="297"/>
                    <a:pt x="906" y="313"/>
                  </a:cubicBezTo>
                  <a:cubicBezTo>
                    <a:pt x="1115" y="329"/>
                    <a:pt x="1397" y="276"/>
                    <a:pt x="1548" y="246"/>
                  </a:cubicBezTo>
                  <a:cubicBezTo>
                    <a:pt x="1699" y="216"/>
                    <a:pt x="1749" y="162"/>
                    <a:pt x="1812" y="132"/>
                  </a:cubicBezTo>
                  <a:cubicBezTo>
                    <a:pt x="1875" y="102"/>
                    <a:pt x="1862" y="88"/>
                    <a:pt x="1926" y="66"/>
                  </a:cubicBezTo>
                  <a:cubicBezTo>
                    <a:pt x="1990" y="44"/>
                    <a:pt x="2140" y="14"/>
                    <a:pt x="219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3" name="Freeform 157"/>
            <p:cNvSpPr>
              <a:spLocks noChangeAspect="1"/>
            </p:cNvSpPr>
            <p:nvPr/>
          </p:nvSpPr>
          <p:spPr bwMode="auto">
            <a:xfrm>
              <a:off x="5096" y="2765"/>
              <a:ext cx="2106" cy="233"/>
            </a:xfrm>
            <a:custGeom>
              <a:avLst/>
              <a:gdLst>
                <a:gd name="T0" fmla="*/ 0 w 2106"/>
                <a:gd name="T1" fmla="*/ 168 h 234"/>
                <a:gd name="T2" fmla="*/ 234 w 2106"/>
                <a:gd name="T3" fmla="*/ 19 h 234"/>
                <a:gd name="T4" fmla="*/ 804 w 2106"/>
                <a:gd name="T5" fmla="*/ 73 h 234"/>
                <a:gd name="T6" fmla="*/ 1668 w 2106"/>
                <a:gd name="T7" fmla="*/ 210 h 234"/>
                <a:gd name="T8" fmla="*/ 2106 w 2106"/>
                <a:gd name="T9" fmla="*/ 42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6"/>
                <a:gd name="T16" fmla="*/ 0 h 234"/>
                <a:gd name="T17" fmla="*/ 2106 w 210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6" h="234">
                  <a:moveTo>
                    <a:pt x="0" y="187"/>
                  </a:moveTo>
                  <a:cubicBezTo>
                    <a:pt x="39" y="160"/>
                    <a:pt x="100" y="38"/>
                    <a:pt x="234" y="19"/>
                  </a:cubicBezTo>
                  <a:cubicBezTo>
                    <a:pt x="368" y="0"/>
                    <a:pt x="565" y="38"/>
                    <a:pt x="804" y="73"/>
                  </a:cubicBezTo>
                  <a:cubicBezTo>
                    <a:pt x="1043" y="108"/>
                    <a:pt x="1451" y="234"/>
                    <a:pt x="1668" y="229"/>
                  </a:cubicBezTo>
                  <a:cubicBezTo>
                    <a:pt x="1885" y="224"/>
                    <a:pt x="2015" y="81"/>
                    <a:pt x="2106" y="4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4" name="Freeform 158"/>
            <p:cNvSpPr>
              <a:spLocks noChangeAspect="1"/>
            </p:cNvSpPr>
            <p:nvPr/>
          </p:nvSpPr>
          <p:spPr bwMode="auto">
            <a:xfrm>
              <a:off x="4757" y="2812"/>
              <a:ext cx="180" cy="177"/>
            </a:xfrm>
            <a:custGeom>
              <a:avLst/>
              <a:gdLst>
                <a:gd name="T0" fmla="*/ 0 w 559"/>
                <a:gd name="T1" fmla="*/ 0 h 497"/>
                <a:gd name="T2" fmla="*/ 0 w 559"/>
                <a:gd name="T3" fmla="*/ 0 h 497"/>
                <a:gd name="T4" fmla="*/ 0 w 559"/>
                <a:gd name="T5" fmla="*/ 0 h 497"/>
                <a:gd name="T6" fmla="*/ 0 w 559"/>
                <a:gd name="T7" fmla="*/ 0 h 497"/>
                <a:gd name="T8" fmla="*/ 0 w 559"/>
                <a:gd name="T9" fmla="*/ 0 h 497"/>
                <a:gd name="T10" fmla="*/ 0 w 559"/>
                <a:gd name="T11" fmla="*/ 0 h 497"/>
                <a:gd name="T12" fmla="*/ 0 w 559"/>
                <a:gd name="T13" fmla="*/ 0 h 497"/>
                <a:gd name="T14" fmla="*/ 0 w 559"/>
                <a:gd name="T15" fmla="*/ 0 h 497"/>
                <a:gd name="T16" fmla="*/ 0 w 559"/>
                <a:gd name="T17" fmla="*/ 0 h 497"/>
                <a:gd name="T18" fmla="*/ 0 w 559"/>
                <a:gd name="T19" fmla="*/ 0 h 497"/>
                <a:gd name="T20" fmla="*/ 0 w 559"/>
                <a:gd name="T21" fmla="*/ 0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5" name="Freeform 159"/>
            <p:cNvSpPr>
              <a:spLocks noChangeAspect="1"/>
            </p:cNvSpPr>
            <p:nvPr/>
          </p:nvSpPr>
          <p:spPr bwMode="auto">
            <a:xfrm>
              <a:off x="6655" y="3170"/>
              <a:ext cx="787" cy="52"/>
            </a:xfrm>
            <a:custGeom>
              <a:avLst/>
              <a:gdLst>
                <a:gd name="T0" fmla="*/ 0 w 786"/>
                <a:gd name="T1" fmla="*/ 9 h 51"/>
                <a:gd name="T2" fmla="*/ 222 w 786"/>
                <a:gd name="T3" fmla="*/ 46 h 51"/>
                <a:gd name="T4" fmla="*/ 523 w 786"/>
                <a:gd name="T5" fmla="*/ 4 h 51"/>
                <a:gd name="T6" fmla="*/ 805 w 786"/>
                <a:gd name="T7" fmla="*/ 7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51"/>
                <a:gd name="T14" fmla="*/ 786 w 786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51">
                  <a:moveTo>
                    <a:pt x="0" y="9"/>
                  </a:moveTo>
                  <a:cubicBezTo>
                    <a:pt x="38" y="12"/>
                    <a:pt x="138" y="28"/>
                    <a:pt x="222" y="27"/>
                  </a:cubicBezTo>
                  <a:cubicBezTo>
                    <a:pt x="306" y="26"/>
                    <a:pt x="410" y="0"/>
                    <a:pt x="504" y="4"/>
                  </a:cubicBezTo>
                  <a:cubicBezTo>
                    <a:pt x="598" y="8"/>
                    <a:pt x="727" y="41"/>
                    <a:pt x="786" y="51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6" name="Freeform 160"/>
            <p:cNvSpPr>
              <a:spLocks noChangeAspect="1"/>
            </p:cNvSpPr>
            <p:nvPr/>
          </p:nvSpPr>
          <p:spPr bwMode="auto">
            <a:xfrm>
              <a:off x="4917" y="2574"/>
              <a:ext cx="2213" cy="271"/>
            </a:xfrm>
            <a:custGeom>
              <a:avLst/>
              <a:gdLst>
                <a:gd name="T0" fmla="*/ 0 w 2214"/>
                <a:gd name="T1" fmla="*/ 271 h 271"/>
                <a:gd name="T2" fmla="*/ 240 w 2214"/>
                <a:gd name="T3" fmla="*/ 144 h 271"/>
                <a:gd name="T4" fmla="*/ 504 w 2214"/>
                <a:gd name="T5" fmla="*/ 114 h 271"/>
                <a:gd name="T6" fmla="*/ 900 w 2214"/>
                <a:gd name="T7" fmla="*/ 168 h 271"/>
                <a:gd name="T8" fmla="*/ 1277 w 2214"/>
                <a:gd name="T9" fmla="*/ 210 h 271"/>
                <a:gd name="T10" fmla="*/ 1739 w 2214"/>
                <a:gd name="T11" fmla="*/ 198 h 271"/>
                <a:gd name="T12" fmla="*/ 1985 w 2214"/>
                <a:gd name="T13" fmla="*/ 138 h 271"/>
                <a:gd name="T14" fmla="*/ 2195 w 2214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4"/>
                <a:gd name="T25" fmla="*/ 0 h 271"/>
                <a:gd name="T26" fmla="*/ 2214 w 2214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4" h="271">
                  <a:moveTo>
                    <a:pt x="0" y="271"/>
                  </a:moveTo>
                  <a:cubicBezTo>
                    <a:pt x="40" y="250"/>
                    <a:pt x="156" y="170"/>
                    <a:pt x="240" y="144"/>
                  </a:cubicBezTo>
                  <a:cubicBezTo>
                    <a:pt x="324" y="118"/>
                    <a:pt x="394" y="110"/>
                    <a:pt x="504" y="114"/>
                  </a:cubicBezTo>
                  <a:cubicBezTo>
                    <a:pt x="614" y="118"/>
                    <a:pt x="768" y="152"/>
                    <a:pt x="900" y="168"/>
                  </a:cubicBezTo>
                  <a:cubicBezTo>
                    <a:pt x="1032" y="184"/>
                    <a:pt x="1153" y="205"/>
                    <a:pt x="1296" y="210"/>
                  </a:cubicBezTo>
                  <a:cubicBezTo>
                    <a:pt x="1439" y="215"/>
                    <a:pt x="1640" y="210"/>
                    <a:pt x="1758" y="198"/>
                  </a:cubicBezTo>
                  <a:cubicBezTo>
                    <a:pt x="1876" y="186"/>
                    <a:pt x="1928" y="171"/>
                    <a:pt x="2004" y="138"/>
                  </a:cubicBezTo>
                  <a:cubicBezTo>
                    <a:pt x="2080" y="105"/>
                    <a:pt x="2170" y="29"/>
                    <a:pt x="2214" y="0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37" name="Freeform 161"/>
            <p:cNvSpPr>
              <a:spLocks noChangeAspect="1"/>
            </p:cNvSpPr>
            <p:nvPr/>
          </p:nvSpPr>
          <p:spPr bwMode="auto">
            <a:xfrm>
              <a:off x="4305" y="3054"/>
              <a:ext cx="2975" cy="486"/>
            </a:xfrm>
            <a:custGeom>
              <a:avLst/>
              <a:gdLst>
                <a:gd name="T0" fmla="*/ 0 w 2976"/>
                <a:gd name="T1" fmla="*/ 0 h 486"/>
                <a:gd name="T2" fmla="*/ 1362 w 2976"/>
                <a:gd name="T3" fmla="*/ 432 h 486"/>
                <a:gd name="T4" fmla="*/ 2363 w 2976"/>
                <a:gd name="T5" fmla="*/ 324 h 486"/>
                <a:gd name="T6" fmla="*/ 2729 w 2976"/>
                <a:gd name="T7" fmla="*/ 258 h 486"/>
                <a:gd name="T8" fmla="*/ 2957 w 2976"/>
                <a:gd name="T9" fmla="*/ 34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6"/>
                <a:gd name="T16" fmla="*/ 0 h 486"/>
                <a:gd name="T17" fmla="*/ 2976 w 2976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6" h="486">
                  <a:moveTo>
                    <a:pt x="0" y="0"/>
                  </a:moveTo>
                  <a:cubicBezTo>
                    <a:pt x="227" y="71"/>
                    <a:pt x="965" y="378"/>
                    <a:pt x="1362" y="432"/>
                  </a:cubicBezTo>
                  <a:cubicBezTo>
                    <a:pt x="1759" y="486"/>
                    <a:pt x="2151" y="353"/>
                    <a:pt x="2382" y="324"/>
                  </a:cubicBezTo>
                  <a:cubicBezTo>
                    <a:pt x="2613" y="295"/>
                    <a:pt x="2649" y="255"/>
                    <a:pt x="2748" y="258"/>
                  </a:cubicBezTo>
                  <a:cubicBezTo>
                    <a:pt x="2847" y="261"/>
                    <a:pt x="2929" y="325"/>
                    <a:pt x="2976" y="342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</p:grpSp>
      <p:grpSp>
        <p:nvGrpSpPr>
          <p:cNvPr id="20497" name="Group 330"/>
          <p:cNvGrpSpPr>
            <a:grpSpLocks noChangeAspect="1"/>
          </p:cNvGrpSpPr>
          <p:nvPr/>
        </p:nvGrpSpPr>
        <p:grpSpPr bwMode="auto">
          <a:xfrm rot="-9816989">
            <a:off x="2484438" y="3436938"/>
            <a:ext cx="428625" cy="173037"/>
            <a:chOff x="4218" y="2394"/>
            <a:chExt cx="5038" cy="1373"/>
          </a:xfrm>
        </p:grpSpPr>
        <p:sp>
          <p:nvSpPr>
            <p:cNvPr id="20512" name="Freeform 331"/>
            <p:cNvSpPr>
              <a:spLocks noChangeAspect="1"/>
            </p:cNvSpPr>
            <p:nvPr/>
          </p:nvSpPr>
          <p:spPr bwMode="auto">
            <a:xfrm>
              <a:off x="4218" y="2394"/>
              <a:ext cx="3281" cy="1373"/>
            </a:xfrm>
            <a:custGeom>
              <a:avLst/>
              <a:gdLst>
                <a:gd name="T0" fmla="*/ 2947 w 3282"/>
                <a:gd name="T1" fmla="*/ 211 h 1371"/>
                <a:gd name="T2" fmla="*/ 2627 w 3282"/>
                <a:gd name="T3" fmla="*/ 43 h 1371"/>
                <a:gd name="T4" fmla="*/ 1558 w 3282"/>
                <a:gd name="T5" fmla="*/ 76 h 1371"/>
                <a:gd name="T6" fmla="*/ 341 w 3282"/>
                <a:gd name="T7" fmla="*/ 53 h 1371"/>
                <a:gd name="T8" fmla="*/ 4 w 3282"/>
                <a:gd name="T9" fmla="*/ 415 h 1371"/>
                <a:gd name="T10" fmla="*/ 366 w 3282"/>
                <a:gd name="T11" fmla="*/ 958 h 1371"/>
                <a:gd name="T12" fmla="*/ 1437 w 3282"/>
                <a:gd name="T13" fmla="*/ 1345 h 1371"/>
                <a:gd name="T14" fmla="*/ 2123 w 3282"/>
                <a:gd name="T15" fmla="*/ 1361 h 1371"/>
                <a:gd name="T16" fmla="*/ 2755 w 3282"/>
                <a:gd name="T17" fmla="*/ 1170 h 1371"/>
                <a:gd name="T18" fmla="*/ 3075 w 3282"/>
                <a:gd name="T19" fmla="*/ 991 h 1371"/>
                <a:gd name="T20" fmla="*/ 3251 w 3282"/>
                <a:gd name="T21" fmla="*/ 758 h 1371"/>
                <a:gd name="T22" fmla="*/ 3003 w 3282"/>
                <a:gd name="T23" fmla="*/ 510 h 1371"/>
                <a:gd name="T24" fmla="*/ 2947 w 3282"/>
                <a:gd name="T25" fmla="*/ 211 h 1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2"/>
                <a:gd name="T40" fmla="*/ 0 h 1371"/>
                <a:gd name="T41" fmla="*/ 3282 w 3282"/>
                <a:gd name="T42" fmla="*/ 1371 h 1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2" h="1371">
                  <a:moveTo>
                    <a:pt x="2966" y="211"/>
                  </a:moveTo>
                  <a:cubicBezTo>
                    <a:pt x="2903" y="136"/>
                    <a:pt x="2881" y="65"/>
                    <a:pt x="2646" y="43"/>
                  </a:cubicBezTo>
                  <a:cubicBezTo>
                    <a:pt x="2411" y="21"/>
                    <a:pt x="1942" y="74"/>
                    <a:pt x="1558" y="76"/>
                  </a:cubicBezTo>
                  <a:cubicBezTo>
                    <a:pt x="1174" y="78"/>
                    <a:pt x="600" y="0"/>
                    <a:pt x="341" y="53"/>
                  </a:cubicBezTo>
                  <a:cubicBezTo>
                    <a:pt x="82" y="106"/>
                    <a:pt x="0" y="248"/>
                    <a:pt x="4" y="396"/>
                  </a:cubicBezTo>
                  <a:cubicBezTo>
                    <a:pt x="8" y="544"/>
                    <a:pt x="127" y="787"/>
                    <a:pt x="366" y="939"/>
                  </a:cubicBezTo>
                  <a:cubicBezTo>
                    <a:pt x="605" y="1091"/>
                    <a:pt x="1141" y="1243"/>
                    <a:pt x="1437" y="1307"/>
                  </a:cubicBezTo>
                  <a:cubicBezTo>
                    <a:pt x="1733" y="1371"/>
                    <a:pt x="1919" y="1352"/>
                    <a:pt x="2142" y="1323"/>
                  </a:cubicBezTo>
                  <a:cubicBezTo>
                    <a:pt x="2362" y="1295"/>
                    <a:pt x="2603" y="1191"/>
                    <a:pt x="2774" y="1132"/>
                  </a:cubicBezTo>
                  <a:cubicBezTo>
                    <a:pt x="2945" y="1073"/>
                    <a:pt x="3011" y="1027"/>
                    <a:pt x="3094" y="972"/>
                  </a:cubicBezTo>
                  <a:cubicBezTo>
                    <a:pt x="3177" y="907"/>
                    <a:pt x="3282" y="819"/>
                    <a:pt x="3270" y="739"/>
                  </a:cubicBezTo>
                  <a:cubicBezTo>
                    <a:pt x="3258" y="659"/>
                    <a:pt x="3073" y="579"/>
                    <a:pt x="3022" y="491"/>
                  </a:cubicBezTo>
                  <a:cubicBezTo>
                    <a:pt x="2971" y="403"/>
                    <a:pt x="3051" y="284"/>
                    <a:pt x="2966" y="211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3" name="Freeform 332"/>
            <p:cNvSpPr>
              <a:spLocks noChangeAspect="1"/>
            </p:cNvSpPr>
            <p:nvPr/>
          </p:nvSpPr>
          <p:spPr bwMode="auto">
            <a:xfrm>
              <a:off x="4552" y="2639"/>
              <a:ext cx="560" cy="498"/>
            </a:xfrm>
            <a:custGeom>
              <a:avLst/>
              <a:gdLst>
                <a:gd name="T0" fmla="*/ 28 w 559"/>
                <a:gd name="T1" fmla="*/ 319 h 497"/>
                <a:gd name="T2" fmla="*/ 12 w 559"/>
                <a:gd name="T3" fmla="*/ 163 h 497"/>
                <a:gd name="T4" fmla="*/ 100 w 559"/>
                <a:gd name="T5" fmla="*/ 43 h 497"/>
                <a:gd name="T6" fmla="*/ 220 w 559"/>
                <a:gd name="T7" fmla="*/ 4 h 497"/>
                <a:gd name="T8" fmla="*/ 383 w 559"/>
                <a:gd name="T9" fmla="*/ 21 h 497"/>
                <a:gd name="T10" fmla="*/ 455 w 559"/>
                <a:gd name="T11" fmla="*/ 75 h 497"/>
                <a:gd name="T12" fmla="*/ 567 w 559"/>
                <a:gd name="T13" fmla="*/ 221 h 497"/>
                <a:gd name="T14" fmla="*/ 519 w 559"/>
                <a:gd name="T15" fmla="*/ 423 h 497"/>
                <a:gd name="T16" fmla="*/ 319 w 559"/>
                <a:gd name="T17" fmla="*/ 511 h 497"/>
                <a:gd name="T18" fmla="*/ 117 w 559"/>
                <a:gd name="T19" fmla="*/ 455 h 497"/>
                <a:gd name="T20" fmla="*/ 28 w 559"/>
                <a:gd name="T21" fmla="*/ 319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4" name="Freeform 333"/>
            <p:cNvSpPr>
              <a:spLocks noChangeAspect="1"/>
            </p:cNvSpPr>
            <p:nvPr/>
          </p:nvSpPr>
          <p:spPr bwMode="auto">
            <a:xfrm>
              <a:off x="4653" y="2710"/>
              <a:ext cx="380" cy="360"/>
            </a:xfrm>
            <a:custGeom>
              <a:avLst/>
              <a:gdLst>
                <a:gd name="T0" fmla="*/ 1 w 559"/>
                <a:gd name="T1" fmla="*/ 1 h 497"/>
                <a:gd name="T2" fmla="*/ 1 w 559"/>
                <a:gd name="T3" fmla="*/ 1 h 497"/>
                <a:gd name="T4" fmla="*/ 1 w 559"/>
                <a:gd name="T5" fmla="*/ 1 h 497"/>
                <a:gd name="T6" fmla="*/ 1 w 559"/>
                <a:gd name="T7" fmla="*/ 1 h 497"/>
                <a:gd name="T8" fmla="*/ 1 w 559"/>
                <a:gd name="T9" fmla="*/ 1 h 497"/>
                <a:gd name="T10" fmla="*/ 1 w 559"/>
                <a:gd name="T11" fmla="*/ 1 h 497"/>
                <a:gd name="T12" fmla="*/ 1 w 559"/>
                <a:gd name="T13" fmla="*/ 1 h 497"/>
                <a:gd name="T14" fmla="*/ 1 w 559"/>
                <a:gd name="T15" fmla="*/ 1 h 497"/>
                <a:gd name="T16" fmla="*/ 1 w 559"/>
                <a:gd name="T17" fmla="*/ 1 h 497"/>
                <a:gd name="T18" fmla="*/ 1 w 559"/>
                <a:gd name="T19" fmla="*/ 1 h 497"/>
                <a:gd name="T20" fmla="*/ 1 w 559"/>
                <a:gd name="T21" fmla="*/ 1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15875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5" name="Freeform 334"/>
            <p:cNvSpPr>
              <a:spLocks noChangeAspect="1"/>
            </p:cNvSpPr>
            <p:nvPr/>
          </p:nvSpPr>
          <p:spPr bwMode="auto">
            <a:xfrm>
              <a:off x="7241" y="2470"/>
              <a:ext cx="1960" cy="385"/>
            </a:xfrm>
            <a:custGeom>
              <a:avLst/>
              <a:gdLst>
                <a:gd name="T0" fmla="*/ 0 w 1961"/>
                <a:gd name="T1" fmla="*/ 421 h 383"/>
                <a:gd name="T2" fmla="*/ 584 w 1961"/>
                <a:gd name="T3" fmla="*/ 349 h 383"/>
                <a:gd name="T4" fmla="*/ 1613 w 1961"/>
                <a:gd name="T5" fmla="*/ 47 h 383"/>
                <a:gd name="T6" fmla="*/ 1942 w 1961"/>
                <a:gd name="T7" fmla="*/ 31 h 3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1"/>
                <a:gd name="T13" fmla="*/ 0 h 383"/>
                <a:gd name="T14" fmla="*/ 1961 w 1961"/>
                <a:gd name="T15" fmla="*/ 383 h 3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1" h="383">
                  <a:moveTo>
                    <a:pt x="0" y="383"/>
                  </a:moveTo>
                  <a:cubicBezTo>
                    <a:pt x="96" y="371"/>
                    <a:pt x="312" y="367"/>
                    <a:pt x="584" y="311"/>
                  </a:cubicBezTo>
                  <a:cubicBezTo>
                    <a:pt x="856" y="255"/>
                    <a:pt x="1402" y="94"/>
                    <a:pt x="1632" y="47"/>
                  </a:cubicBezTo>
                  <a:cubicBezTo>
                    <a:pt x="1862" y="0"/>
                    <a:pt x="1893" y="34"/>
                    <a:pt x="1961" y="31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6" name="Freeform 335"/>
            <p:cNvSpPr>
              <a:spLocks noChangeAspect="1"/>
            </p:cNvSpPr>
            <p:nvPr/>
          </p:nvSpPr>
          <p:spPr bwMode="auto">
            <a:xfrm>
              <a:off x="7256" y="2709"/>
              <a:ext cx="2000" cy="215"/>
            </a:xfrm>
            <a:custGeom>
              <a:avLst/>
              <a:gdLst>
                <a:gd name="T0" fmla="*/ 0 w 2000"/>
                <a:gd name="T1" fmla="*/ 207 h 215"/>
                <a:gd name="T2" fmla="*/ 865 w 2000"/>
                <a:gd name="T3" fmla="*/ 185 h 215"/>
                <a:gd name="T4" fmla="*/ 1625 w 2000"/>
                <a:gd name="T5" fmla="*/ 25 h 215"/>
                <a:gd name="T6" fmla="*/ 2000 w 2000"/>
                <a:gd name="T7" fmla="*/ 32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"/>
                <a:gd name="T13" fmla="*/ 0 h 215"/>
                <a:gd name="T14" fmla="*/ 2000 w 2000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" h="215">
                  <a:moveTo>
                    <a:pt x="0" y="207"/>
                  </a:moveTo>
                  <a:cubicBezTo>
                    <a:pt x="143" y="203"/>
                    <a:pt x="594" y="215"/>
                    <a:pt x="865" y="185"/>
                  </a:cubicBezTo>
                  <a:cubicBezTo>
                    <a:pt x="1136" y="155"/>
                    <a:pt x="1436" y="50"/>
                    <a:pt x="1625" y="25"/>
                  </a:cubicBezTo>
                  <a:cubicBezTo>
                    <a:pt x="1814" y="0"/>
                    <a:pt x="1922" y="31"/>
                    <a:pt x="2000" y="3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7" name="Freeform 336"/>
            <p:cNvSpPr>
              <a:spLocks noChangeAspect="1"/>
            </p:cNvSpPr>
            <p:nvPr/>
          </p:nvSpPr>
          <p:spPr bwMode="auto">
            <a:xfrm>
              <a:off x="4263" y="2496"/>
              <a:ext cx="2807" cy="468"/>
            </a:xfrm>
            <a:custGeom>
              <a:avLst/>
              <a:gdLst>
                <a:gd name="T0" fmla="*/ 0 w 2808"/>
                <a:gd name="T1" fmla="*/ 468 h 468"/>
                <a:gd name="T2" fmla="*/ 462 w 2808"/>
                <a:gd name="T3" fmla="*/ 84 h 468"/>
                <a:gd name="T4" fmla="*/ 1380 w 2808"/>
                <a:gd name="T5" fmla="*/ 79 h 468"/>
                <a:gd name="T6" fmla="*/ 2285 w 2808"/>
                <a:gd name="T7" fmla="*/ 128 h 468"/>
                <a:gd name="T8" fmla="*/ 2789 w 2808"/>
                <a:gd name="T9" fmla="*/ 0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8"/>
                <a:gd name="T16" fmla="*/ 0 h 468"/>
                <a:gd name="T17" fmla="*/ 2808 w 280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8" h="468">
                  <a:moveTo>
                    <a:pt x="0" y="468"/>
                  </a:moveTo>
                  <a:cubicBezTo>
                    <a:pt x="76" y="404"/>
                    <a:pt x="232" y="149"/>
                    <a:pt x="462" y="84"/>
                  </a:cubicBezTo>
                  <a:cubicBezTo>
                    <a:pt x="692" y="19"/>
                    <a:pt x="1073" y="72"/>
                    <a:pt x="1380" y="79"/>
                  </a:cubicBezTo>
                  <a:cubicBezTo>
                    <a:pt x="1687" y="86"/>
                    <a:pt x="2066" y="141"/>
                    <a:pt x="2304" y="128"/>
                  </a:cubicBezTo>
                  <a:cubicBezTo>
                    <a:pt x="2542" y="115"/>
                    <a:pt x="2703" y="27"/>
                    <a:pt x="2808" y="0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8" name="Freeform 337"/>
            <p:cNvSpPr>
              <a:spLocks noChangeAspect="1"/>
            </p:cNvSpPr>
            <p:nvPr/>
          </p:nvSpPr>
          <p:spPr bwMode="auto">
            <a:xfrm>
              <a:off x="6929" y="2977"/>
              <a:ext cx="338" cy="317"/>
            </a:xfrm>
            <a:custGeom>
              <a:avLst/>
              <a:gdLst>
                <a:gd name="T0" fmla="*/ 5 w 338"/>
                <a:gd name="T1" fmla="*/ 159 h 318"/>
                <a:gd name="T2" fmla="*/ 35 w 338"/>
                <a:gd name="T3" fmla="*/ 43 h 318"/>
                <a:gd name="T4" fmla="*/ 90 w 338"/>
                <a:gd name="T5" fmla="*/ 27 h 318"/>
                <a:gd name="T6" fmla="*/ 163 w 338"/>
                <a:gd name="T7" fmla="*/ 3 h 318"/>
                <a:gd name="T8" fmla="*/ 203 w 338"/>
                <a:gd name="T9" fmla="*/ 11 h 318"/>
                <a:gd name="T10" fmla="*/ 267 w 338"/>
                <a:gd name="T11" fmla="*/ 43 h 318"/>
                <a:gd name="T12" fmla="*/ 331 w 338"/>
                <a:gd name="T13" fmla="*/ 115 h 318"/>
                <a:gd name="T14" fmla="*/ 311 w 338"/>
                <a:gd name="T15" fmla="*/ 231 h 318"/>
                <a:gd name="T16" fmla="*/ 182 w 338"/>
                <a:gd name="T17" fmla="*/ 295 h 318"/>
                <a:gd name="T18" fmla="*/ 63 w 338"/>
                <a:gd name="T19" fmla="*/ 255 h 318"/>
                <a:gd name="T20" fmla="*/ 5 w 338"/>
                <a:gd name="T21" fmla="*/ 159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318"/>
                <a:gd name="T35" fmla="*/ 338 w 338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318">
                  <a:moveTo>
                    <a:pt x="5" y="175"/>
                  </a:moveTo>
                  <a:cubicBezTo>
                    <a:pt x="0" y="137"/>
                    <a:pt x="21" y="68"/>
                    <a:pt x="35" y="43"/>
                  </a:cubicBezTo>
                  <a:cubicBezTo>
                    <a:pt x="49" y="18"/>
                    <a:pt x="69" y="34"/>
                    <a:pt x="90" y="27"/>
                  </a:cubicBezTo>
                  <a:cubicBezTo>
                    <a:pt x="111" y="20"/>
                    <a:pt x="144" y="6"/>
                    <a:pt x="163" y="3"/>
                  </a:cubicBezTo>
                  <a:cubicBezTo>
                    <a:pt x="182" y="0"/>
                    <a:pt x="186" y="4"/>
                    <a:pt x="203" y="11"/>
                  </a:cubicBezTo>
                  <a:cubicBezTo>
                    <a:pt x="220" y="18"/>
                    <a:pt x="246" y="26"/>
                    <a:pt x="267" y="43"/>
                  </a:cubicBezTo>
                  <a:cubicBezTo>
                    <a:pt x="288" y="60"/>
                    <a:pt x="324" y="81"/>
                    <a:pt x="331" y="115"/>
                  </a:cubicBezTo>
                  <a:cubicBezTo>
                    <a:pt x="338" y="149"/>
                    <a:pt x="336" y="217"/>
                    <a:pt x="311" y="250"/>
                  </a:cubicBezTo>
                  <a:cubicBezTo>
                    <a:pt x="286" y="283"/>
                    <a:pt x="223" y="311"/>
                    <a:pt x="182" y="314"/>
                  </a:cubicBezTo>
                  <a:cubicBezTo>
                    <a:pt x="140" y="318"/>
                    <a:pt x="92" y="297"/>
                    <a:pt x="63" y="274"/>
                  </a:cubicBezTo>
                  <a:cubicBezTo>
                    <a:pt x="33" y="250"/>
                    <a:pt x="13" y="208"/>
                    <a:pt x="5" y="175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19" name="Freeform 338"/>
            <p:cNvSpPr>
              <a:spLocks noChangeAspect="1"/>
            </p:cNvSpPr>
            <p:nvPr/>
          </p:nvSpPr>
          <p:spPr bwMode="auto">
            <a:xfrm>
              <a:off x="5090" y="2943"/>
              <a:ext cx="2196" cy="328"/>
            </a:xfrm>
            <a:custGeom>
              <a:avLst/>
              <a:gdLst>
                <a:gd name="T0" fmla="*/ 0 w 2196"/>
                <a:gd name="T1" fmla="*/ 48 h 329"/>
                <a:gd name="T2" fmla="*/ 294 w 2196"/>
                <a:gd name="T3" fmla="*/ 150 h 329"/>
                <a:gd name="T4" fmla="*/ 906 w 2196"/>
                <a:gd name="T5" fmla="*/ 294 h 329"/>
                <a:gd name="T6" fmla="*/ 1548 w 2196"/>
                <a:gd name="T7" fmla="*/ 227 h 329"/>
                <a:gd name="T8" fmla="*/ 1812 w 2196"/>
                <a:gd name="T9" fmla="*/ 132 h 329"/>
                <a:gd name="T10" fmla="*/ 1926 w 2196"/>
                <a:gd name="T11" fmla="*/ 66 h 329"/>
                <a:gd name="T12" fmla="*/ 2196 w 2196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6"/>
                <a:gd name="T22" fmla="*/ 0 h 329"/>
                <a:gd name="T23" fmla="*/ 2196 w 2196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6" h="329">
                  <a:moveTo>
                    <a:pt x="0" y="48"/>
                  </a:moveTo>
                  <a:cubicBezTo>
                    <a:pt x="49" y="65"/>
                    <a:pt x="143" y="106"/>
                    <a:pt x="294" y="150"/>
                  </a:cubicBezTo>
                  <a:cubicBezTo>
                    <a:pt x="445" y="194"/>
                    <a:pt x="697" y="297"/>
                    <a:pt x="906" y="313"/>
                  </a:cubicBezTo>
                  <a:cubicBezTo>
                    <a:pt x="1115" y="329"/>
                    <a:pt x="1397" y="276"/>
                    <a:pt x="1548" y="246"/>
                  </a:cubicBezTo>
                  <a:cubicBezTo>
                    <a:pt x="1699" y="216"/>
                    <a:pt x="1749" y="162"/>
                    <a:pt x="1812" y="132"/>
                  </a:cubicBezTo>
                  <a:cubicBezTo>
                    <a:pt x="1875" y="102"/>
                    <a:pt x="1862" y="88"/>
                    <a:pt x="1926" y="66"/>
                  </a:cubicBezTo>
                  <a:cubicBezTo>
                    <a:pt x="1990" y="44"/>
                    <a:pt x="2140" y="14"/>
                    <a:pt x="219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20" name="Freeform 339"/>
            <p:cNvSpPr>
              <a:spLocks noChangeAspect="1"/>
            </p:cNvSpPr>
            <p:nvPr/>
          </p:nvSpPr>
          <p:spPr bwMode="auto">
            <a:xfrm>
              <a:off x="5096" y="2765"/>
              <a:ext cx="2106" cy="233"/>
            </a:xfrm>
            <a:custGeom>
              <a:avLst/>
              <a:gdLst>
                <a:gd name="T0" fmla="*/ 0 w 2106"/>
                <a:gd name="T1" fmla="*/ 168 h 234"/>
                <a:gd name="T2" fmla="*/ 234 w 2106"/>
                <a:gd name="T3" fmla="*/ 19 h 234"/>
                <a:gd name="T4" fmla="*/ 804 w 2106"/>
                <a:gd name="T5" fmla="*/ 73 h 234"/>
                <a:gd name="T6" fmla="*/ 1668 w 2106"/>
                <a:gd name="T7" fmla="*/ 210 h 234"/>
                <a:gd name="T8" fmla="*/ 2106 w 2106"/>
                <a:gd name="T9" fmla="*/ 42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6"/>
                <a:gd name="T16" fmla="*/ 0 h 234"/>
                <a:gd name="T17" fmla="*/ 2106 w 210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6" h="234">
                  <a:moveTo>
                    <a:pt x="0" y="187"/>
                  </a:moveTo>
                  <a:cubicBezTo>
                    <a:pt x="39" y="160"/>
                    <a:pt x="100" y="38"/>
                    <a:pt x="234" y="19"/>
                  </a:cubicBezTo>
                  <a:cubicBezTo>
                    <a:pt x="368" y="0"/>
                    <a:pt x="565" y="38"/>
                    <a:pt x="804" y="73"/>
                  </a:cubicBezTo>
                  <a:cubicBezTo>
                    <a:pt x="1043" y="108"/>
                    <a:pt x="1451" y="234"/>
                    <a:pt x="1668" y="229"/>
                  </a:cubicBezTo>
                  <a:cubicBezTo>
                    <a:pt x="1885" y="224"/>
                    <a:pt x="2015" y="81"/>
                    <a:pt x="2106" y="42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21" name="Freeform 340"/>
            <p:cNvSpPr>
              <a:spLocks noChangeAspect="1"/>
            </p:cNvSpPr>
            <p:nvPr/>
          </p:nvSpPr>
          <p:spPr bwMode="auto">
            <a:xfrm>
              <a:off x="4757" y="2812"/>
              <a:ext cx="180" cy="177"/>
            </a:xfrm>
            <a:custGeom>
              <a:avLst/>
              <a:gdLst>
                <a:gd name="T0" fmla="*/ 0 w 559"/>
                <a:gd name="T1" fmla="*/ 0 h 497"/>
                <a:gd name="T2" fmla="*/ 0 w 559"/>
                <a:gd name="T3" fmla="*/ 0 h 497"/>
                <a:gd name="T4" fmla="*/ 0 w 559"/>
                <a:gd name="T5" fmla="*/ 0 h 497"/>
                <a:gd name="T6" fmla="*/ 0 w 559"/>
                <a:gd name="T7" fmla="*/ 0 h 497"/>
                <a:gd name="T8" fmla="*/ 0 w 559"/>
                <a:gd name="T9" fmla="*/ 0 h 497"/>
                <a:gd name="T10" fmla="*/ 0 w 559"/>
                <a:gd name="T11" fmla="*/ 0 h 497"/>
                <a:gd name="T12" fmla="*/ 0 w 559"/>
                <a:gd name="T13" fmla="*/ 0 h 497"/>
                <a:gd name="T14" fmla="*/ 0 w 559"/>
                <a:gd name="T15" fmla="*/ 0 h 497"/>
                <a:gd name="T16" fmla="*/ 0 w 559"/>
                <a:gd name="T17" fmla="*/ 0 h 497"/>
                <a:gd name="T18" fmla="*/ 0 w 559"/>
                <a:gd name="T19" fmla="*/ 0 h 497"/>
                <a:gd name="T20" fmla="*/ 0 w 559"/>
                <a:gd name="T21" fmla="*/ 0 h 4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9"/>
                <a:gd name="T34" fmla="*/ 0 h 497"/>
                <a:gd name="T35" fmla="*/ 559 w 559"/>
                <a:gd name="T36" fmla="*/ 497 h 4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9" h="497">
                  <a:moveTo>
                    <a:pt x="28" y="300"/>
                  </a:moveTo>
                  <a:cubicBezTo>
                    <a:pt x="11" y="254"/>
                    <a:pt x="0" y="206"/>
                    <a:pt x="12" y="163"/>
                  </a:cubicBezTo>
                  <a:cubicBezTo>
                    <a:pt x="24" y="120"/>
                    <a:pt x="65" y="69"/>
                    <a:pt x="100" y="43"/>
                  </a:cubicBezTo>
                  <a:cubicBezTo>
                    <a:pt x="135" y="17"/>
                    <a:pt x="176" y="8"/>
                    <a:pt x="220" y="4"/>
                  </a:cubicBezTo>
                  <a:cubicBezTo>
                    <a:pt x="264" y="0"/>
                    <a:pt x="328" y="9"/>
                    <a:pt x="364" y="21"/>
                  </a:cubicBezTo>
                  <a:cubicBezTo>
                    <a:pt x="400" y="33"/>
                    <a:pt x="405" y="42"/>
                    <a:pt x="436" y="75"/>
                  </a:cubicBezTo>
                  <a:cubicBezTo>
                    <a:pt x="467" y="108"/>
                    <a:pt x="537" y="166"/>
                    <a:pt x="548" y="221"/>
                  </a:cubicBezTo>
                  <a:cubicBezTo>
                    <a:pt x="559" y="277"/>
                    <a:pt x="541" y="359"/>
                    <a:pt x="500" y="404"/>
                  </a:cubicBezTo>
                  <a:cubicBezTo>
                    <a:pt x="459" y="449"/>
                    <a:pt x="364" y="487"/>
                    <a:pt x="300" y="492"/>
                  </a:cubicBezTo>
                  <a:cubicBezTo>
                    <a:pt x="237" y="497"/>
                    <a:pt x="162" y="468"/>
                    <a:pt x="117" y="436"/>
                  </a:cubicBezTo>
                  <a:cubicBezTo>
                    <a:pt x="72" y="404"/>
                    <a:pt x="41" y="345"/>
                    <a:pt x="28" y="3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22" name="Freeform 341"/>
            <p:cNvSpPr>
              <a:spLocks noChangeAspect="1"/>
            </p:cNvSpPr>
            <p:nvPr/>
          </p:nvSpPr>
          <p:spPr bwMode="auto">
            <a:xfrm>
              <a:off x="6655" y="3170"/>
              <a:ext cx="787" cy="52"/>
            </a:xfrm>
            <a:custGeom>
              <a:avLst/>
              <a:gdLst>
                <a:gd name="T0" fmla="*/ 0 w 786"/>
                <a:gd name="T1" fmla="*/ 9 h 51"/>
                <a:gd name="T2" fmla="*/ 222 w 786"/>
                <a:gd name="T3" fmla="*/ 46 h 51"/>
                <a:gd name="T4" fmla="*/ 523 w 786"/>
                <a:gd name="T5" fmla="*/ 4 h 51"/>
                <a:gd name="T6" fmla="*/ 805 w 786"/>
                <a:gd name="T7" fmla="*/ 7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51"/>
                <a:gd name="T14" fmla="*/ 786 w 786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51">
                  <a:moveTo>
                    <a:pt x="0" y="9"/>
                  </a:moveTo>
                  <a:cubicBezTo>
                    <a:pt x="38" y="12"/>
                    <a:pt x="138" y="28"/>
                    <a:pt x="222" y="27"/>
                  </a:cubicBezTo>
                  <a:cubicBezTo>
                    <a:pt x="306" y="26"/>
                    <a:pt x="410" y="0"/>
                    <a:pt x="504" y="4"/>
                  </a:cubicBezTo>
                  <a:cubicBezTo>
                    <a:pt x="598" y="8"/>
                    <a:pt x="727" y="41"/>
                    <a:pt x="786" y="51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23" name="Freeform 342"/>
            <p:cNvSpPr>
              <a:spLocks noChangeAspect="1"/>
            </p:cNvSpPr>
            <p:nvPr/>
          </p:nvSpPr>
          <p:spPr bwMode="auto">
            <a:xfrm>
              <a:off x="4917" y="2574"/>
              <a:ext cx="2213" cy="271"/>
            </a:xfrm>
            <a:custGeom>
              <a:avLst/>
              <a:gdLst>
                <a:gd name="T0" fmla="*/ 0 w 2214"/>
                <a:gd name="T1" fmla="*/ 271 h 271"/>
                <a:gd name="T2" fmla="*/ 240 w 2214"/>
                <a:gd name="T3" fmla="*/ 144 h 271"/>
                <a:gd name="T4" fmla="*/ 504 w 2214"/>
                <a:gd name="T5" fmla="*/ 114 h 271"/>
                <a:gd name="T6" fmla="*/ 900 w 2214"/>
                <a:gd name="T7" fmla="*/ 168 h 271"/>
                <a:gd name="T8" fmla="*/ 1277 w 2214"/>
                <a:gd name="T9" fmla="*/ 210 h 271"/>
                <a:gd name="T10" fmla="*/ 1739 w 2214"/>
                <a:gd name="T11" fmla="*/ 198 h 271"/>
                <a:gd name="T12" fmla="*/ 1985 w 2214"/>
                <a:gd name="T13" fmla="*/ 138 h 271"/>
                <a:gd name="T14" fmla="*/ 2195 w 2214"/>
                <a:gd name="T15" fmla="*/ 0 h 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4"/>
                <a:gd name="T25" fmla="*/ 0 h 271"/>
                <a:gd name="T26" fmla="*/ 2214 w 2214"/>
                <a:gd name="T27" fmla="*/ 271 h 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4" h="271">
                  <a:moveTo>
                    <a:pt x="0" y="271"/>
                  </a:moveTo>
                  <a:cubicBezTo>
                    <a:pt x="40" y="250"/>
                    <a:pt x="156" y="170"/>
                    <a:pt x="240" y="144"/>
                  </a:cubicBezTo>
                  <a:cubicBezTo>
                    <a:pt x="324" y="118"/>
                    <a:pt x="394" y="110"/>
                    <a:pt x="504" y="114"/>
                  </a:cubicBezTo>
                  <a:cubicBezTo>
                    <a:pt x="614" y="118"/>
                    <a:pt x="768" y="152"/>
                    <a:pt x="900" y="168"/>
                  </a:cubicBezTo>
                  <a:cubicBezTo>
                    <a:pt x="1032" y="184"/>
                    <a:pt x="1153" y="205"/>
                    <a:pt x="1296" y="210"/>
                  </a:cubicBezTo>
                  <a:cubicBezTo>
                    <a:pt x="1439" y="215"/>
                    <a:pt x="1640" y="210"/>
                    <a:pt x="1758" y="198"/>
                  </a:cubicBezTo>
                  <a:cubicBezTo>
                    <a:pt x="1876" y="186"/>
                    <a:pt x="1928" y="171"/>
                    <a:pt x="2004" y="138"/>
                  </a:cubicBezTo>
                  <a:cubicBezTo>
                    <a:pt x="2080" y="105"/>
                    <a:pt x="2170" y="29"/>
                    <a:pt x="2214" y="0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20524" name="Freeform 343"/>
            <p:cNvSpPr>
              <a:spLocks noChangeAspect="1"/>
            </p:cNvSpPr>
            <p:nvPr/>
          </p:nvSpPr>
          <p:spPr bwMode="auto">
            <a:xfrm>
              <a:off x="4305" y="3054"/>
              <a:ext cx="2975" cy="486"/>
            </a:xfrm>
            <a:custGeom>
              <a:avLst/>
              <a:gdLst>
                <a:gd name="T0" fmla="*/ 0 w 2976"/>
                <a:gd name="T1" fmla="*/ 0 h 486"/>
                <a:gd name="T2" fmla="*/ 1362 w 2976"/>
                <a:gd name="T3" fmla="*/ 432 h 486"/>
                <a:gd name="T4" fmla="*/ 2363 w 2976"/>
                <a:gd name="T5" fmla="*/ 324 h 486"/>
                <a:gd name="T6" fmla="*/ 2729 w 2976"/>
                <a:gd name="T7" fmla="*/ 258 h 486"/>
                <a:gd name="T8" fmla="*/ 2957 w 2976"/>
                <a:gd name="T9" fmla="*/ 342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6"/>
                <a:gd name="T16" fmla="*/ 0 h 486"/>
                <a:gd name="T17" fmla="*/ 2976 w 2976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6" h="486">
                  <a:moveTo>
                    <a:pt x="0" y="0"/>
                  </a:moveTo>
                  <a:cubicBezTo>
                    <a:pt x="227" y="71"/>
                    <a:pt x="965" y="378"/>
                    <a:pt x="1362" y="432"/>
                  </a:cubicBezTo>
                  <a:cubicBezTo>
                    <a:pt x="1759" y="486"/>
                    <a:pt x="2151" y="353"/>
                    <a:pt x="2382" y="324"/>
                  </a:cubicBezTo>
                  <a:cubicBezTo>
                    <a:pt x="2613" y="295"/>
                    <a:pt x="2649" y="255"/>
                    <a:pt x="2748" y="258"/>
                  </a:cubicBezTo>
                  <a:cubicBezTo>
                    <a:pt x="2847" y="261"/>
                    <a:pt x="2929" y="325"/>
                    <a:pt x="2976" y="342"/>
                  </a:cubicBezTo>
                </a:path>
              </a:pathLst>
            </a:custGeom>
            <a:solidFill>
              <a:srgbClr val="CCFF33"/>
            </a:solidFill>
            <a:ln w="15875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20498" name="Group 344"/>
          <p:cNvGrpSpPr>
            <a:grpSpLocks/>
          </p:cNvGrpSpPr>
          <p:nvPr/>
        </p:nvGrpSpPr>
        <p:grpSpPr bwMode="auto">
          <a:xfrm rot="-3405656">
            <a:off x="2182019" y="3883819"/>
            <a:ext cx="403225" cy="230187"/>
            <a:chOff x="6021" y="8331"/>
            <a:chExt cx="453" cy="221"/>
          </a:xfrm>
        </p:grpSpPr>
        <p:sp>
          <p:nvSpPr>
            <p:cNvPr id="20507" name="Freeform 345"/>
            <p:cNvSpPr>
              <a:spLocks/>
            </p:cNvSpPr>
            <p:nvPr/>
          </p:nvSpPr>
          <p:spPr bwMode="auto">
            <a:xfrm>
              <a:off x="6021" y="8331"/>
              <a:ext cx="453" cy="221"/>
            </a:xfrm>
            <a:custGeom>
              <a:avLst/>
              <a:gdLst>
                <a:gd name="T0" fmla="*/ 423 w 453"/>
                <a:gd name="T1" fmla="*/ 71 h 221"/>
                <a:gd name="T2" fmla="*/ 281 w 453"/>
                <a:gd name="T3" fmla="*/ 176 h 221"/>
                <a:gd name="T4" fmla="*/ 51 w 453"/>
                <a:gd name="T5" fmla="*/ 219 h 221"/>
                <a:gd name="T6" fmla="*/ 27 w 453"/>
                <a:gd name="T7" fmla="*/ 164 h 221"/>
                <a:gd name="T8" fmla="*/ 216 w 453"/>
                <a:gd name="T9" fmla="*/ 37 h 221"/>
                <a:gd name="T10" fmla="*/ 413 w 453"/>
                <a:gd name="T11" fmla="*/ 3 h 221"/>
                <a:gd name="T12" fmla="*/ 451 w 453"/>
                <a:gd name="T13" fmla="*/ 20 h 221"/>
                <a:gd name="T14" fmla="*/ 423 w 453"/>
                <a:gd name="T15" fmla="*/ 71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221"/>
                <a:gd name="T26" fmla="*/ 453 w 453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221">
                  <a:moveTo>
                    <a:pt x="423" y="71"/>
                  </a:moveTo>
                  <a:cubicBezTo>
                    <a:pt x="395" y="98"/>
                    <a:pt x="343" y="151"/>
                    <a:pt x="281" y="176"/>
                  </a:cubicBezTo>
                  <a:cubicBezTo>
                    <a:pt x="219" y="201"/>
                    <a:pt x="93" y="221"/>
                    <a:pt x="51" y="219"/>
                  </a:cubicBezTo>
                  <a:cubicBezTo>
                    <a:pt x="9" y="217"/>
                    <a:pt x="0" y="194"/>
                    <a:pt x="27" y="164"/>
                  </a:cubicBezTo>
                  <a:cubicBezTo>
                    <a:pt x="54" y="134"/>
                    <a:pt x="152" y="64"/>
                    <a:pt x="216" y="37"/>
                  </a:cubicBezTo>
                  <a:cubicBezTo>
                    <a:pt x="280" y="10"/>
                    <a:pt x="374" y="6"/>
                    <a:pt x="413" y="3"/>
                  </a:cubicBezTo>
                  <a:cubicBezTo>
                    <a:pt x="452" y="0"/>
                    <a:pt x="449" y="9"/>
                    <a:pt x="451" y="20"/>
                  </a:cubicBezTo>
                  <a:cubicBezTo>
                    <a:pt x="453" y="31"/>
                    <a:pt x="429" y="61"/>
                    <a:pt x="423" y="71"/>
                  </a:cubicBezTo>
                  <a:close/>
                </a:path>
              </a:pathLst>
            </a:custGeom>
            <a:solidFill>
              <a:srgbClr val="99CC00"/>
            </a:solidFill>
            <a:ln w="15875">
              <a:solidFill>
                <a:srgbClr val="00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08" name="Freeform 346"/>
            <p:cNvSpPr>
              <a:spLocks/>
            </p:cNvSpPr>
            <p:nvPr/>
          </p:nvSpPr>
          <p:spPr bwMode="auto">
            <a:xfrm>
              <a:off x="6046" y="8354"/>
              <a:ext cx="405" cy="183"/>
            </a:xfrm>
            <a:custGeom>
              <a:avLst/>
              <a:gdLst>
                <a:gd name="T0" fmla="*/ 0 w 405"/>
                <a:gd name="T1" fmla="*/ 183 h 183"/>
                <a:gd name="T2" fmla="*/ 175 w 405"/>
                <a:gd name="T3" fmla="*/ 96 h 183"/>
                <a:gd name="T4" fmla="*/ 196 w 405"/>
                <a:gd name="T5" fmla="*/ 65 h 183"/>
                <a:gd name="T6" fmla="*/ 242 w 405"/>
                <a:gd name="T7" fmla="*/ 65 h 183"/>
                <a:gd name="T8" fmla="*/ 405 w 405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83"/>
                <a:gd name="T17" fmla="*/ 405 w 40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83">
                  <a:moveTo>
                    <a:pt x="0" y="183"/>
                  </a:moveTo>
                  <a:cubicBezTo>
                    <a:pt x="29" y="169"/>
                    <a:pt x="142" y="116"/>
                    <a:pt x="175" y="96"/>
                  </a:cubicBezTo>
                  <a:cubicBezTo>
                    <a:pt x="208" y="76"/>
                    <a:pt x="185" y="70"/>
                    <a:pt x="196" y="65"/>
                  </a:cubicBezTo>
                  <a:cubicBezTo>
                    <a:pt x="207" y="60"/>
                    <a:pt x="207" y="76"/>
                    <a:pt x="242" y="65"/>
                  </a:cubicBezTo>
                  <a:cubicBezTo>
                    <a:pt x="277" y="54"/>
                    <a:pt x="371" y="14"/>
                    <a:pt x="405" y="0"/>
                  </a:cubicBezTo>
                </a:path>
              </a:pathLst>
            </a:custGeom>
            <a:noFill/>
            <a:ln w="12700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09" name="Freeform 347"/>
            <p:cNvSpPr>
              <a:spLocks/>
            </p:cNvSpPr>
            <p:nvPr/>
          </p:nvSpPr>
          <p:spPr bwMode="auto">
            <a:xfrm>
              <a:off x="6074" y="8371"/>
              <a:ext cx="382" cy="168"/>
            </a:xfrm>
            <a:custGeom>
              <a:avLst/>
              <a:gdLst>
                <a:gd name="T0" fmla="*/ 0 w 382"/>
                <a:gd name="T1" fmla="*/ 168 h 168"/>
                <a:gd name="T2" fmla="*/ 149 w 382"/>
                <a:gd name="T3" fmla="*/ 144 h 168"/>
                <a:gd name="T4" fmla="*/ 264 w 382"/>
                <a:gd name="T5" fmla="*/ 96 h 168"/>
                <a:gd name="T6" fmla="*/ 382 w 38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"/>
                <a:gd name="T13" fmla="*/ 0 h 168"/>
                <a:gd name="T14" fmla="*/ 382 w 38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" h="168">
                  <a:moveTo>
                    <a:pt x="0" y="168"/>
                  </a:moveTo>
                  <a:cubicBezTo>
                    <a:pt x="25" y="164"/>
                    <a:pt x="105" y="156"/>
                    <a:pt x="149" y="144"/>
                  </a:cubicBezTo>
                  <a:cubicBezTo>
                    <a:pt x="193" y="132"/>
                    <a:pt x="225" y="120"/>
                    <a:pt x="264" y="96"/>
                  </a:cubicBezTo>
                  <a:cubicBezTo>
                    <a:pt x="303" y="72"/>
                    <a:pt x="358" y="20"/>
                    <a:pt x="382" y="0"/>
                  </a:cubicBez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10" name="Freeform 348"/>
            <p:cNvSpPr>
              <a:spLocks/>
            </p:cNvSpPr>
            <p:nvPr/>
          </p:nvSpPr>
          <p:spPr bwMode="auto">
            <a:xfrm>
              <a:off x="6122" y="8390"/>
              <a:ext cx="293" cy="130"/>
            </a:xfrm>
            <a:custGeom>
              <a:avLst/>
              <a:gdLst>
                <a:gd name="T0" fmla="*/ 0 w 293"/>
                <a:gd name="T1" fmla="*/ 130 h 130"/>
                <a:gd name="T2" fmla="*/ 147 w 293"/>
                <a:gd name="T3" fmla="*/ 92 h 130"/>
                <a:gd name="T4" fmla="*/ 293 w 293"/>
                <a:gd name="T5" fmla="*/ 0 h 130"/>
                <a:gd name="T6" fmla="*/ 0 60000 65536"/>
                <a:gd name="T7" fmla="*/ 0 60000 65536"/>
                <a:gd name="T8" fmla="*/ 0 60000 65536"/>
                <a:gd name="T9" fmla="*/ 0 w 293"/>
                <a:gd name="T10" fmla="*/ 0 h 130"/>
                <a:gd name="T11" fmla="*/ 293 w 293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130">
                  <a:moveTo>
                    <a:pt x="0" y="130"/>
                  </a:moveTo>
                  <a:cubicBezTo>
                    <a:pt x="24" y="124"/>
                    <a:pt x="98" y="114"/>
                    <a:pt x="147" y="92"/>
                  </a:cubicBezTo>
                  <a:cubicBezTo>
                    <a:pt x="196" y="70"/>
                    <a:pt x="263" y="19"/>
                    <a:pt x="29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0511" name="Freeform 349"/>
            <p:cNvSpPr>
              <a:spLocks/>
            </p:cNvSpPr>
            <p:nvPr/>
          </p:nvSpPr>
          <p:spPr bwMode="auto">
            <a:xfrm>
              <a:off x="6060" y="8350"/>
              <a:ext cx="353" cy="163"/>
            </a:xfrm>
            <a:custGeom>
              <a:avLst/>
              <a:gdLst>
                <a:gd name="T0" fmla="*/ 0 w 353"/>
                <a:gd name="T1" fmla="*/ 163 h 163"/>
                <a:gd name="T2" fmla="*/ 96 w 353"/>
                <a:gd name="T3" fmla="*/ 91 h 163"/>
                <a:gd name="T4" fmla="*/ 190 w 353"/>
                <a:gd name="T5" fmla="*/ 36 h 163"/>
                <a:gd name="T6" fmla="*/ 353 w 3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163"/>
                <a:gd name="T14" fmla="*/ 353 w 353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163">
                  <a:moveTo>
                    <a:pt x="0" y="163"/>
                  </a:moveTo>
                  <a:lnTo>
                    <a:pt x="96" y="91"/>
                  </a:lnTo>
                  <a:lnTo>
                    <a:pt x="190" y="36"/>
                  </a:lnTo>
                  <a:lnTo>
                    <a:pt x="353" y="0"/>
                  </a:lnTo>
                </a:path>
              </a:pathLst>
            </a:custGeom>
            <a:noFill/>
            <a:ln w="6350" cap="rnd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</p:grpSp>
      <p:pic>
        <p:nvPicPr>
          <p:cNvPr id="20499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68300"/>
            <a:ext cx="33496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17">
            <a:off x="6227763" y="4003675"/>
            <a:ext cx="3587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4003675"/>
            <a:ext cx="3587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1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5635">
            <a:off x="3274219" y="3896519"/>
            <a:ext cx="3587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1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9840">
            <a:off x="3994150" y="3500438"/>
            <a:ext cx="3587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9761">
            <a:off x="4894263" y="3679825"/>
            <a:ext cx="3587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1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2174">
            <a:off x="5759450" y="3500438"/>
            <a:ext cx="3587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76363"/>
            <a:ext cx="14017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orldMap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804"/>
            <a:ext cx="9144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0"/>
            <a:ext cx="8964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i="1" u="sng" dirty="0" err="1"/>
              <a:t>Сформулировано</a:t>
            </a:r>
            <a:r>
              <a:rPr lang="en-US" altLang="ru-RU" sz="2400" i="1" u="sng" dirty="0"/>
              <a:t> </a:t>
            </a:r>
            <a:r>
              <a:rPr lang="en-US" altLang="ru-RU" sz="2400" i="1" u="sng" dirty="0" err="1"/>
              <a:t>положение</a:t>
            </a:r>
            <a:r>
              <a:rPr lang="en-US" altLang="ru-RU" sz="2400" dirty="0"/>
              <a:t> </a:t>
            </a:r>
            <a:r>
              <a:rPr lang="ru-RU" altLang="ru-RU" sz="2400" dirty="0"/>
              <a:t>Водные экосистемы играют уникальную роль в Биосфере: они являются основным источником ЭПК и ДГК для большинства животных, в том числе – для всеядных обитателей суши, включая человека.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6681" y="5569018"/>
            <a:ext cx="8910637" cy="830997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dirty="0"/>
              <a:t>Gladyshev et al. // Lipids in aquatic ecosystems. 2009 Springer, New York. p.179-209. </a:t>
            </a:r>
            <a:endParaRPr lang="ru-RU" altLang="ru-RU" sz="2400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345935" flipH="1" flipV="1">
            <a:off x="331340" y="2038382"/>
            <a:ext cx="1152525" cy="2519363"/>
          </a:xfrm>
          <a:prstGeom prst="curvedLeftArrow">
            <a:avLst>
              <a:gd name="adj1" fmla="val 43719"/>
              <a:gd name="adj2" fmla="val 87438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9262976" flipV="1">
            <a:off x="7290295" y="1893215"/>
            <a:ext cx="900112" cy="2124075"/>
          </a:xfrm>
          <a:prstGeom prst="curvedLeftArrow">
            <a:avLst>
              <a:gd name="adj1" fmla="val 47196"/>
              <a:gd name="adj2" fmla="val 94392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681" y="5569018"/>
            <a:ext cx="8703791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707767" y="6709029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2000">
              <a:latin typeface="Arial" panose="020B0604020202020204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5561" y="80045"/>
            <a:ext cx="84826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Глобальное среднее потребление рыбы и морепродуктов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 ~20 </a:t>
            </a:r>
            <a:r>
              <a:rPr lang="ru-RU" sz="2000" dirty="0">
                <a:latin typeface="Arial" panose="020B0604020202020204" pitchFamily="34" charset="0"/>
              </a:rPr>
              <a:t>кг на человека в год</a:t>
            </a:r>
            <a:r>
              <a:rPr lang="en-US" sz="2000" dirty="0">
                <a:latin typeface="Arial" panose="020B0604020202020204" pitchFamily="34" charset="0"/>
              </a:rPr>
              <a:t> (FAO, 2024).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800" dirty="0">
                <a:latin typeface="Arial" panose="020B0604020202020204" pitchFamily="34" charset="0"/>
                <a:hlinkClick r:id="rId2"/>
              </a:rPr>
              <a:t>https://ourworldindata.org/grapher/fish-and-seafood-consumption-per-capita?tab=table&amp;time=latest</a:t>
            </a:r>
            <a:r>
              <a:rPr lang="en-US" sz="800" dirty="0">
                <a:latin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63555" y="3490658"/>
            <a:ext cx="8858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Для предотвращения сердечно-сосудистых заболеваний и психических расстройств требуется ежесуточное потребление около 1 г ЭПК+ДГК.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63555" y="2591471"/>
            <a:ext cx="8482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Глобальное среднее ежедневное персональное потребление ЭПК+ДГК </a:t>
            </a:r>
            <a:r>
              <a:rPr lang="en-US" sz="2000" dirty="0">
                <a:latin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</a:rPr>
              <a:t>0.11 </a:t>
            </a:r>
            <a:r>
              <a:rPr lang="ru-RU" sz="2000" b="1" dirty="0">
                <a:latin typeface="Arial" panose="020B0604020202020204" pitchFamily="34" charset="0"/>
              </a:rPr>
              <a:t>г</a:t>
            </a:r>
            <a:r>
              <a:rPr lang="en-US" sz="2000" b="1" dirty="0">
                <a:latin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95560" y="1377669"/>
            <a:ext cx="8418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Среднее содержание ЭПК+ДГК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в рыбе и водных беспозвоночных</a:t>
            </a:r>
            <a:r>
              <a:rPr lang="en-US" sz="2000" dirty="0">
                <a:latin typeface="Arial" panose="020B0604020202020204" pitchFamily="34" charset="0"/>
              </a:rPr>
              <a:t> biomass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sz="2000" dirty="0">
                <a:latin typeface="Arial" panose="020B0604020202020204" pitchFamily="34" charset="0"/>
              </a:rPr>
              <a:t> 2 </a:t>
            </a:r>
            <a:r>
              <a:rPr lang="ru-RU" sz="2000" dirty="0">
                <a:latin typeface="Arial" panose="020B0604020202020204" pitchFamily="34" charset="0"/>
              </a:rPr>
              <a:t>мг/г </a:t>
            </a:r>
            <a:r>
              <a:rPr lang="en-US" sz="2000" dirty="0">
                <a:latin typeface="Arial" panose="020B0604020202020204" pitchFamily="34" charset="0"/>
              </a:rPr>
              <a:t>(Gladyshev et al., 2009).</a:t>
            </a:r>
            <a:endParaRPr lang="ru-RU" sz="2000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974" y="171335"/>
            <a:ext cx="1102995" cy="112299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4049" y="5920808"/>
            <a:ext cx="8131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latin typeface="Arial" panose="020B0604020202020204" pitchFamily="34" charset="0"/>
              </a:rPr>
              <a:t>Человечество испытывает острый дефицит ω3 ПНЖК в рационе. </a:t>
            </a:r>
          </a:p>
        </p:txBody>
      </p:sp>
      <p:pic>
        <p:nvPicPr>
          <p:cNvPr id="11" name="Picture 12" descr="World-Health-Organiz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91" y="4287435"/>
            <a:ext cx="1356360" cy="11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C90043874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85" y="4368377"/>
            <a:ext cx="1212619" cy="16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37" y="4623789"/>
            <a:ext cx="1689562" cy="11907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3726-7BED-454E-9C84-139F81A49E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0" grpId="0"/>
      <p:bldP spid="11879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14</a:t>
            </a:fld>
            <a:endParaRPr lang="ru-RU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9840" y="124941"/>
            <a:ext cx="8711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Для человека главным пищевым источником ЭПК и ДГК является рыба.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9840" y="575090"/>
            <a:ext cx="8622792" cy="101566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Содержание ЭПК+ДГК в биомассе рыбы в значительной мере определяется её таксономической принадлежностью (генотипом) и условиями обитания и различается в 450 раз: 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2619" y="2149870"/>
            <a:ext cx="4011775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dirty="0"/>
              <a:t>ЭПК+ ДГК 36</a:t>
            </a:r>
            <a:r>
              <a:rPr lang="en-US" altLang="ru-RU" sz="2000" dirty="0"/>
              <a:t> </a:t>
            </a:r>
            <a:r>
              <a:rPr lang="ru-RU" altLang="ru-RU" sz="2000" dirty="0"/>
              <a:t>мг</a:t>
            </a:r>
            <a:r>
              <a:rPr lang="en-US" altLang="ru-RU" sz="2000" dirty="0"/>
              <a:t>/</a:t>
            </a:r>
            <a:r>
              <a:rPr lang="ru-RU" altLang="ru-RU" sz="2000" dirty="0"/>
              <a:t>г</a:t>
            </a:r>
            <a:r>
              <a:rPr lang="en-US" altLang="ru-RU" sz="2000" dirty="0"/>
              <a:t> </a:t>
            </a:r>
            <a:r>
              <a:rPr lang="ru-RU" altLang="ru-RU" sz="2000" dirty="0"/>
              <a:t>сырой массы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54873" y="3497573"/>
            <a:ext cx="3405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dirty="0"/>
              <a:t>сайра </a:t>
            </a:r>
            <a:r>
              <a:rPr lang="en-US" altLang="ru-RU" sz="2000" dirty="0"/>
              <a:t>(</a:t>
            </a:r>
            <a:r>
              <a:rPr lang="en-US" altLang="ru-RU" sz="2000" i="1" dirty="0"/>
              <a:t>Cololabis </a:t>
            </a:r>
            <a:r>
              <a:rPr lang="en-US" altLang="ru-RU" sz="2000" i="1" dirty="0" err="1"/>
              <a:t>saira</a:t>
            </a:r>
            <a:r>
              <a:rPr lang="en-US" altLang="ru-RU" sz="2000" dirty="0"/>
              <a:t>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3207" y="2735483"/>
            <a:ext cx="3530600" cy="862399"/>
            <a:chOff x="103694" y="2591118"/>
            <a:chExt cx="3530600" cy="862399"/>
          </a:xfrm>
        </p:grpSpPr>
        <p:pic>
          <p:nvPicPr>
            <p:cNvPr id="9" name="Picture 2" descr="Сайр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94" y="2591118"/>
              <a:ext cx="35306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07820" y="3176518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ru-RU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fao.org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41601" y="2183147"/>
            <a:ext cx="3219519" cy="1828571"/>
            <a:chOff x="5691835" y="1939164"/>
            <a:chExt cx="3219519" cy="1828571"/>
          </a:xfrm>
        </p:grpSpPr>
        <p:pic>
          <p:nvPicPr>
            <p:cNvPr id="12" name="Picture 2" descr="red tilapia export original vietn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835" y="1939164"/>
              <a:ext cx="2438095" cy="182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7266583" y="2351159"/>
              <a:ext cx="1644771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https://nghisonfoodsgroup.com/product/red-tilapia/</a:t>
              </a:r>
              <a:endParaRPr lang="ru-RU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709832" y="3497573"/>
            <a:ext cx="4156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гибрид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тиляпии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Oreochromis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09832" y="2149870"/>
            <a:ext cx="4127401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dirty="0"/>
              <a:t>ЭПК+ДГК </a:t>
            </a:r>
            <a:r>
              <a:rPr lang="en-US" altLang="ru-RU" sz="2000" dirty="0"/>
              <a:t>0.08 </a:t>
            </a:r>
            <a:r>
              <a:rPr lang="ru-RU" altLang="ru-RU" sz="2000" dirty="0"/>
              <a:t>мг</a:t>
            </a:r>
            <a:r>
              <a:rPr lang="en-US" altLang="ru-RU" sz="2000" dirty="0"/>
              <a:t>/</a:t>
            </a:r>
            <a:r>
              <a:rPr lang="ru-RU" altLang="ru-RU" sz="2000" dirty="0"/>
              <a:t>г</a:t>
            </a:r>
            <a:r>
              <a:rPr lang="en-US" altLang="ru-RU" sz="2000" dirty="0"/>
              <a:t> </a:t>
            </a:r>
            <a:r>
              <a:rPr lang="ru-RU" altLang="ru-RU" sz="2000" dirty="0"/>
              <a:t>сырой массы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3599" y="4137390"/>
            <a:ext cx="8622792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Согласно стандартам, принятым в диетологии и токсикологии, средняя порция рыбы, употребляемая за один присест, составляет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200 г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43599" y="5246870"/>
            <a:ext cx="8622792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Следовательно имеющая высокую питательную ценность рыба должна содержать ЭПК+ДГК не менее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2.5 мг/г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14" grpId="0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293" y="1439132"/>
            <a:ext cx="74775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Уникальность рыбы как продукта питания определяется именно содержанием ЭПК и ДГК: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332" y="29515"/>
            <a:ext cx="870864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Важное замечание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«ценную» и «малоценную» рыбу мы определяем по содержанию ПНЖК. Малоценная в отношении ПНЖК рыба может быть полезным для человека продуктом в отношении, например, белков и микроэлементов.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9123" y="2336718"/>
            <a:ext cx="3815357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Глобальный рацион человека: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41120" y="2875462"/>
            <a:ext cx="157800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рыба 6%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63636" y="4782187"/>
            <a:ext cx="1562507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ЭПК+ДГК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0" y="3240727"/>
            <a:ext cx="2978893" cy="1645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86" y="3175104"/>
            <a:ext cx="2979808" cy="1645861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00538" y="4790188"/>
            <a:ext cx="1168956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Белок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34480" y="3767201"/>
            <a:ext cx="16752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рыба 97%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05093" y="5283520"/>
            <a:ext cx="310116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Gladyshev et al. 2015.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J. Lipid Sci. Technol. 117: 1417–1421.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625" y="5422020"/>
            <a:ext cx="28688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2013. Rev. Fish. Sci. 21: 22–38.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0" grpId="0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16</a:t>
            </a:fld>
            <a:endParaRPr lang="ru-RU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9840" y="124941"/>
            <a:ext cx="8711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Согласно традиционным представлениям, наибольшей питательной ценностью для человека обладает морская рыба, так как в ней содержится наибольшее количество ЭПК и ДГК.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7890" y="1897888"/>
            <a:ext cx="4011775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dirty="0"/>
              <a:t>ЭПК+ ДГК 36</a:t>
            </a:r>
            <a:r>
              <a:rPr lang="en-US" altLang="ru-RU" sz="2000" dirty="0"/>
              <a:t> </a:t>
            </a:r>
            <a:r>
              <a:rPr lang="ru-RU" altLang="ru-RU" sz="2000" dirty="0"/>
              <a:t>мг</a:t>
            </a:r>
            <a:r>
              <a:rPr lang="en-US" altLang="ru-RU" sz="2000" dirty="0"/>
              <a:t>/</a:t>
            </a:r>
            <a:r>
              <a:rPr lang="ru-RU" altLang="ru-RU" sz="2000" dirty="0"/>
              <a:t>г</a:t>
            </a:r>
            <a:r>
              <a:rPr lang="en-US" altLang="ru-RU" sz="2000" dirty="0"/>
              <a:t> </a:t>
            </a:r>
            <a:r>
              <a:rPr lang="ru-RU" altLang="ru-RU" sz="2000" dirty="0"/>
              <a:t>сырой массы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0144" y="3245591"/>
            <a:ext cx="3405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dirty="0"/>
              <a:t>сайра </a:t>
            </a:r>
            <a:r>
              <a:rPr lang="en-US" altLang="ru-RU" sz="2000" dirty="0"/>
              <a:t>(</a:t>
            </a:r>
            <a:r>
              <a:rPr lang="en-US" altLang="ru-RU" sz="2000" i="1" dirty="0"/>
              <a:t>Cololabis </a:t>
            </a:r>
            <a:r>
              <a:rPr lang="en-US" altLang="ru-RU" sz="2000" i="1" dirty="0" err="1"/>
              <a:t>saira</a:t>
            </a:r>
            <a:r>
              <a:rPr lang="en-US" altLang="ru-RU" sz="2000" dirty="0"/>
              <a:t>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88478" y="2483501"/>
            <a:ext cx="3530600" cy="862399"/>
            <a:chOff x="103694" y="2591118"/>
            <a:chExt cx="3530600" cy="862399"/>
          </a:xfrm>
        </p:grpSpPr>
        <p:pic>
          <p:nvPicPr>
            <p:cNvPr id="9" name="Picture 2" descr="Сайр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94" y="2591118"/>
              <a:ext cx="35306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07820" y="3176518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ru-RU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fao.org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46872" y="1931165"/>
            <a:ext cx="3219519" cy="1828571"/>
            <a:chOff x="5691835" y="1939164"/>
            <a:chExt cx="3219519" cy="1828571"/>
          </a:xfrm>
        </p:grpSpPr>
        <p:pic>
          <p:nvPicPr>
            <p:cNvPr id="12" name="Picture 2" descr="red tilapia export original vietn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835" y="1939164"/>
              <a:ext cx="2438095" cy="182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7266583" y="2351159"/>
              <a:ext cx="1644771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" dirty="0">
                  <a:latin typeface="Arial" panose="020B0604020202020204" pitchFamily="34" charset="0"/>
                  <a:cs typeface="Arial" panose="020B0604020202020204" pitchFamily="34" charset="0"/>
                </a:rPr>
                <a:t>https://nghisonfoodsgroup.com/product/red-tilapia/</a:t>
              </a:r>
              <a:endParaRPr lang="ru-RU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615103" y="3245591"/>
            <a:ext cx="4156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гибрид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тиляпии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Oreochromis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15103" y="1897888"/>
            <a:ext cx="4127401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dirty="0"/>
              <a:t>ЭПК+ДГК </a:t>
            </a:r>
            <a:r>
              <a:rPr lang="en-US" altLang="ru-RU" sz="2000" dirty="0"/>
              <a:t>0.08 </a:t>
            </a:r>
            <a:r>
              <a:rPr lang="ru-RU" altLang="ru-RU" sz="2000" dirty="0"/>
              <a:t>мг</a:t>
            </a:r>
            <a:r>
              <a:rPr lang="en-US" altLang="ru-RU" sz="2000" dirty="0"/>
              <a:t>/</a:t>
            </a:r>
            <a:r>
              <a:rPr lang="ru-RU" altLang="ru-RU" sz="2000" dirty="0"/>
              <a:t>г</a:t>
            </a:r>
            <a:r>
              <a:rPr lang="en-US" altLang="ru-RU" sz="2000" dirty="0"/>
              <a:t> </a:t>
            </a:r>
            <a:r>
              <a:rPr lang="ru-RU" altLang="ru-RU" sz="2000" dirty="0"/>
              <a:t>сырой массы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51053" y="4480577"/>
            <a:ext cx="8928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Представления о низкой питательной ценности пресноводных рыб обусловлены </a:t>
            </a:r>
            <a:r>
              <a:rPr lang="ru-RU" altLang="ru-RU" dirty="0"/>
              <a:t>недостатком количественных данных (ПНЖК мг</a:t>
            </a:r>
            <a:r>
              <a:rPr lang="en-US" altLang="ru-RU" dirty="0"/>
              <a:t> ∙ </a:t>
            </a:r>
            <a:r>
              <a:rPr lang="ru-RU" altLang="ru-RU" dirty="0"/>
              <a:t>г </a:t>
            </a:r>
            <a:r>
              <a:rPr lang="en-US" altLang="ru-RU" baseline="30000" dirty="0"/>
              <a:t>‒1</a:t>
            </a:r>
            <a:r>
              <a:rPr lang="en-US" altLang="ru-RU" dirty="0"/>
              <a:t> </a:t>
            </a:r>
            <a:r>
              <a:rPr lang="ru-RU" altLang="ru-RU" dirty="0"/>
              <a:t>сырой массы), получаемых с использованием при хроматографии внутреннего стандарта, что делается лишь в небольшом числе лабораторий. </a:t>
            </a:r>
          </a:p>
        </p:txBody>
      </p:sp>
    </p:spTree>
    <p:extLst>
      <p:ext uri="{BB962C8B-B14F-4D97-AF65-F5344CB8AC3E}">
        <p14:creationId xmlns:p14="http://schemas.microsoft.com/office/powerpoint/2010/main" val="36572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5807711"/>
            <a:ext cx="2057400" cy="365125"/>
          </a:xfrm>
        </p:spPr>
        <p:txBody>
          <a:bodyPr/>
          <a:lstStyle/>
          <a:p>
            <a:fld id="{613EF170-72C0-4E0C-A792-F69974616C62}" type="slidenum">
              <a:rPr lang="ru-RU" smtClean="0"/>
              <a:t>17</a:t>
            </a:fld>
            <a:endParaRPr lang="ru-RU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280348"/>
            <a:ext cx="867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Поиск пресноводной рыбы, богатой ПНЖК в арктических озёрах.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156"/>
            <a:ext cx="9144000" cy="515778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4481990" y="3347755"/>
            <a:ext cx="180020" cy="18002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68721" y="4769026"/>
            <a:ext cx="1764196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 dirty="0">
                <a:solidFill>
                  <a:srgbClr val="0F1C7B"/>
                </a:solidFill>
              </a:rPr>
              <a:t>2017 г.</a:t>
            </a:r>
            <a:endParaRPr lang="ru-RU" altLang="ru-RU" sz="4000" dirty="0">
              <a:solidFill>
                <a:srgbClr val="0F1C7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64088" y="1448456"/>
            <a:ext cx="3779912" cy="3196099"/>
            <a:chOff x="5364088" y="1997096"/>
            <a:chExt cx="3779912" cy="319609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64088" y="1997096"/>
              <a:ext cx="3779912" cy="3196099"/>
            </a:xfrm>
            <a:prstGeom prst="rect">
              <a:avLst/>
            </a:prstGeom>
            <a:solidFill>
              <a:srgbClr val="0F1C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5601568" y="2621727"/>
              <a:ext cx="349166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400" dirty="0" err="1">
                  <a:solidFill>
                    <a:schemeClr val="bg1"/>
                  </a:solidFill>
                </a:rPr>
                <a:t>боганидская</a:t>
              </a:r>
              <a:r>
                <a:rPr lang="ru-RU" altLang="ru-RU" sz="2400" dirty="0">
                  <a:solidFill>
                    <a:schemeClr val="bg1"/>
                  </a:solidFill>
                </a:rPr>
                <a:t> палия</a:t>
              </a:r>
              <a:r>
                <a:rPr lang="en-US" altLang="ru-RU" sz="2400" dirty="0">
                  <a:solidFill>
                    <a:schemeClr val="bg1"/>
                  </a:solidFill>
                </a:rPr>
                <a:t> </a:t>
              </a:r>
              <a:endParaRPr lang="ru-RU" altLang="ru-RU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ru-RU" sz="2400" dirty="0">
                  <a:solidFill>
                    <a:schemeClr val="bg1"/>
                  </a:solidFill>
                </a:rPr>
                <a:t>(</a:t>
              </a:r>
              <a:r>
                <a:rPr lang="en-US" altLang="ru-RU" sz="2400" i="1" dirty="0">
                  <a:solidFill>
                    <a:schemeClr val="bg1"/>
                  </a:solidFill>
                </a:rPr>
                <a:t>Salvelinus </a:t>
              </a:r>
              <a:r>
                <a:rPr lang="en-US" altLang="ru-RU" sz="2400" i="1" dirty="0" err="1">
                  <a:solidFill>
                    <a:schemeClr val="bg1"/>
                  </a:solidFill>
                </a:rPr>
                <a:t>boganidae</a:t>
              </a:r>
              <a:r>
                <a:rPr lang="en-US" altLang="ru-RU" sz="2400" dirty="0">
                  <a:solidFill>
                    <a:schemeClr val="bg1"/>
                  </a:solidFill>
                </a:rPr>
                <a:t>)</a:t>
              </a:r>
              <a:r>
                <a:rPr lang="ru-RU" altLang="ru-RU" sz="2400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6406703" y="2097672"/>
              <a:ext cx="2088232" cy="52322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dirty="0">
                  <a:solidFill>
                    <a:schemeClr val="bg1"/>
                  </a:solidFill>
                </a:rPr>
                <a:t>32.8 мг/г</a:t>
              </a:r>
              <a:r>
                <a:rPr lang="en-US" altLang="ru-RU" sz="2400" dirty="0">
                  <a:solidFill>
                    <a:schemeClr val="bg1"/>
                  </a:solidFill>
                </a:rPr>
                <a:t> </a:t>
              </a:r>
              <a:endParaRPr lang="ru-RU" alt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31540" y="5601383"/>
            <a:ext cx="7956884" cy="461665"/>
          </a:xfrm>
          <a:prstGeom prst="rect">
            <a:avLst/>
          </a:prstGeom>
          <a:solidFill>
            <a:srgbClr val="0F1C7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chemeClr val="bg1"/>
                </a:solidFill>
              </a:rPr>
              <a:t>Gladyshev et al</a:t>
            </a:r>
            <a:r>
              <a:rPr lang="ru-RU" altLang="ru-RU" sz="2400" dirty="0">
                <a:solidFill>
                  <a:schemeClr val="bg1"/>
                </a:solidFill>
              </a:rPr>
              <a:t>. 2018</a:t>
            </a:r>
            <a:r>
              <a:rPr lang="en-US" alt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 err="1">
                <a:solidFill>
                  <a:schemeClr val="bg1"/>
                </a:solidFill>
              </a:rPr>
              <a:t>Contem</a:t>
            </a:r>
            <a:r>
              <a:rPr lang="en-US" alt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 err="1">
                <a:solidFill>
                  <a:schemeClr val="bg1"/>
                </a:solidFill>
              </a:rPr>
              <a:t>Probl</a:t>
            </a:r>
            <a:r>
              <a:rPr lang="en-US" alt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 err="1">
                <a:solidFill>
                  <a:schemeClr val="bg1"/>
                </a:solidFill>
              </a:rPr>
              <a:t>Ecol</a:t>
            </a:r>
            <a:r>
              <a:rPr lang="ru-RU" alt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>
                <a:solidFill>
                  <a:schemeClr val="bg1"/>
                </a:solidFill>
              </a:rPr>
              <a:t>11</a:t>
            </a:r>
            <a:r>
              <a:rPr lang="ru-RU" altLang="ru-RU" sz="2400" dirty="0">
                <a:solidFill>
                  <a:schemeClr val="bg1"/>
                </a:solidFill>
              </a:rPr>
              <a:t>: 297–308.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60" y="3046697"/>
            <a:ext cx="3477768" cy="12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417" y="6420359"/>
            <a:ext cx="2057400" cy="365125"/>
          </a:xfrm>
        </p:spPr>
        <p:txBody>
          <a:bodyPr/>
          <a:lstStyle/>
          <a:p>
            <a:fld id="{613EF170-72C0-4E0C-A792-F69974616C62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64592" y="120904"/>
            <a:ext cx="88879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В сентябре 2020 года ученые ИБФ СО РАН, СФУ и Енисейского филиала ФГБУ «</a:t>
            </a:r>
            <a:r>
              <a:rPr lang="ru-RU" sz="1800" dirty="0" err="1"/>
              <a:t>Главрыбвод</a:t>
            </a:r>
            <a:r>
              <a:rPr lang="ru-RU" sz="1800" dirty="0"/>
              <a:t>» во время экспедиции на оз. Собачье, поддержанной Экспертным центром «Проектный офис развития Арктики» (ЭЦ ПОРА) отловили производителей гольца для получения икры и проведения искусственного оплодотворения. Оплодотворенная в полевых условиях икра был доставлена на Норильский рыбоводно-инкубационный завод ФГБУ «</a:t>
            </a:r>
            <a:r>
              <a:rPr lang="ru-RU" sz="1800" dirty="0" err="1"/>
              <a:t>Главрыбвод</a:t>
            </a:r>
            <a:r>
              <a:rPr lang="ru-RU" sz="1800" dirty="0"/>
              <a:t>».</a:t>
            </a:r>
            <a:endParaRPr lang="ru-RU" altLang="ru-RU" sz="18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64592" y="2035217"/>
            <a:ext cx="8887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В мае 2021 г. 3000 мальков, достигших размеров пригодных для транспортировки (1.5 граммов) были доставлены в ФСГЦР (п. Ропша Ленинградской области) и ООО </a:t>
            </a:r>
            <a:r>
              <a:rPr lang="ru-RU" sz="1800" dirty="0" err="1"/>
              <a:t>Малтат</a:t>
            </a:r>
            <a:r>
              <a:rPr lang="ru-RU" sz="1800" dirty="0"/>
              <a:t> для начала работ по выращиванию ремонтно-маточного стада уникальной формы гольца (совместно с </a:t>
            </a:r>
            <a:r>
              <a:rPr lang="ru-RU" sz="1800" dirty="0" err="1"/>
              <a:t>КрасГАУ</a:t>
            </a:r>
            <a:r>
              <a:rPr lang="ru-RU" sz="1800" dirty="0"/>
              <a:t>).</a:t>
            </a:r>
            <a:endParaRPr lang="ru-RU" alt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2804" y="5956590"/>
            <a:ext cx="823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Голец возраст 3+, масса 2090 г, длина 566 мм (генерация 2021 г.).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ЭПК+ДГК всего лишь 2,7 мг/г. Неподходящий корм?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3288948"/>
            <a:ext cx="4114800" cy="2319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82" y="3346618"/>
            <a:ext cx="5149735" cy="22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7134" y="6338063"/>
            <a:ext cx="2057400" cy="365125"/>
          </a:xfrm>
        </p:spPr>
        <p:txBody>
          <a:bodyPr/>
          <a:lstStyle/>
          <a:p>
            <a:fld id="{613EF170-72C0-4E0C-A792-F69974616C62}" type="slidenum">
              <a:rPr lang="ru-RU" smtClean="0"/>
              <a:t>19</a:t>
            </a:fld>
            <a:endParaRPr lang="ru-RU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18872" y="41186"/>
            <a:ext cx="8887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Необходима разработка и производство собственных специальных кормов на основе российских и региональных компонентов.</a:t>
            </a:r>
            <a:endParaRPr lang="ru-RU" altLang="ru-RU" sz="18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872" y="695946"/>
            <a:ext cx="5815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Компоненты для частичной замены рыбной муки:</a:t>
            </a:r>
            <a:endParaRPr lang="ru-RU" altLang="ru-RU" sz="180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82880" y="1157611"/>
            <a:ext cx="683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Рачки </a:t>
            </a:r>
            <a:r>
              <a:rPr lang="en-US" sz="1800" i="1" dirty="0" err="1"/>
              <a:t>Gammarus</a:t>
            </a:r>
            <a:r>
              <a:rPr lang="en-US" sz="1800" dirty="0"/>
              <a:t> </a:t>
            </a:r>
            <a:r>
              <a:rPr lang="ru-RU" sz="1800" dirty="0"/>
              <a:t>из озер юга Красноярского края и Хакасии.</a:t>
            </a:r>
            <a:endParaRPr lang="ru-RU" altLang="ru-RU" sz="1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912134-B3C3-312F-B8E7-033660A7E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42" y="1746649"/>
            <a:ext cx="4114800" cy="3086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880" y="1997037"/>
            <a:ext cx="452628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u="sng" dirty="0"/>
              <a:t>Задача:</a:t>
            </a:r>
            <a:r>
              <a:rPr lang="ru-RU" sz="1800" dirty="0"/>
              <a:t> Определить потенциально пригодные для промысла водоемы на территории Красноярского края и Республики Хакасия, установить доступный для изъятия объем </a:t>
            </a:r>
            <a:r>
              <a:rPr lang="ru-RU" sz="1800" dirty="0" err="1"/>
              <a:t>гаммаруса</a:t>
            </a:r>
            <a:r>
              <a:rPr lang="ru-RU" sz="1800" dirty="0"/>
              <a:t> (такие данные давно получены для соседних регионов: Алтайского края и Новосибирской области).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2880" y="5514120"/>
            <a:ext cx="7582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Первые данные получены нами в 2024 г.: оз. Утичье-1 и Утичье-2 – 8,5 и 7,3 т/год.</a:t>
            </a:r>
          </a:p>
        </p:txBody>
      </p:sp>
    </p:spTree>
    <p:extLst>
      <p:ext uri="{BB962C8B-B14F-4D97-AF65-F5344CB8AC3E}">
        <p14:creationId xmlns:p14="http://schemas.microsoft.com/office/powerpoint/2010/main" val="7757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2</a:t>
            </a:fld>
            <a:endParaRPr lang="ru-RU"/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503238" y="0"/>
            <a:ext cx="7831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cs typeface="Arial" panose="020B0604020202020204" pitchFamily="34" charset="0"/>
              </a:rPr>
              <a:t>Полиненасыщенные жирные кислоты (ПНЖК)</a:t>
            </a:r>
            <a:endParaRPr lang="el-GR" altLang="ru-RU" sz="28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503238" y="1192470"/>
            <a:ext cx="3722687" cy="304800"/>
            <a:chOff x="719138" y="1665288"/>
            <a:chExt cx="3722687" cy="304800"/>
          </a:xfrm>
        </p:grpSpPr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3527425" y="1665288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400" b="1" dirty="0"/>
                <a:t>СООН</a:t>
              </a:r>
            </a:p>
          </p:txBody>
        </p:sp>
        <p:grpSp>
          <p:nvGrpSpPr>
            <p:cNvPr id="48" name="Group 51"/>
            <p:cNvGrpSpPr>
              <a:grpSpLocks/>
            </p:cNvGrpSpPr>
            <p:nvPr/>
          </p:nvGrpSpPr>
          <p:grpSpPr bwMode="auto">
            <a:xfrm>
              <a:off x="719138" y="1808163"/>
              <a:ext cx="2889250" cy="161925"/>
              <a:chOff x="464" y="867"/>
              <a:chExt cx="1820" cy="102"/>
            </a:xfrm>
          </p:grpSpPr>
          <p:grpSp>
            <p:nvGrpSpPr>
              <p:cNvPr id="49" name="Group 52"/>
              <p:cNvGrpSpPr>
                <a:grpSpLocks/>
              </p:cNvGrpSpPr>
              <p:nvPr/>
            </p:nvGrpSpPr>
            <p:grpSpPr bwMode="auto">
              <a:xfrm>
                <a:off x="464" y="867"/>
                <a:ext cx="285" cy="96"/>
                <a:chOff x="453" y="868"/>
                <a:chExt cx="285" cy="96"/>
              </a:xfrm>
            </p:grpSpPr>
            <p:sp>
              <p:nvSpPr>
                <p:cNvPr id="64" name="Line 53"/>
                <p:cNvSpPr>
                  <a:spLocks noChangeShapeType="1"/>
                </p:cNvSpPr>
                <p:nvPr/>
              </p:nvSpPr>
              <p:spPr bwMode="auto">
                <a:xfrm>
                  <a:off x="544" y="868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453" y="86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35" y="86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" name="Line 56"/>
              <p:cNvSpPr>
                <a:spLocks noChangeShapeType="1"/>
              </p:cNvSpPr>
              <p:nvPr/>
            </p:nvSpPr>
            <p:spPr bwMode="auto">
              <a:xfrm>
                <a:off x="741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57"/>
              <p:cNvSpPr>
                <a:spLocks noChangeShapeType="1"/>
              </p:cNvSpPr>
              <p:nvPr/>
            </p:nvSpPr>
            <p:spPr bwMode="auto">
              <a:xfrm flipH="1">
                <a:off x="837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58"/>
              <p:cNvSpPr>
                <a:spLocks noChangeShapeType="1"/>
              </p:cNvSpPr>
              <p:nvPr/>
            </p:nvSpPr>
            <p:spPr bwMode="auto">
              <a:xfrm>
                <a:off x="1125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59"/>
              <p:cNvSpPr>
                <a:spLocks noChangeShapeType="1"/>
              </p:cNvSpPr>
              <p:nvPr/>
            </p:nvSpPr>
            <p:spPr bwMode="auto">
              <a:xfrm flipH="1">
                <a:off x="1221" y="873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>
                <a:off x="1509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61"/>
              <p:cNvSpPr>
                <a:spLocks noChangeShapeType="1"/>
              </p:cNvSpPr>
              <p:nvPr/>
            </p:nvSpPr>
            <p:spPr bwMode="auto">
              <a:xfrm flipH="1">
                <a:off x="1605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62"/>
              <p:cNvSpPr>
                <a:spLocks noChangeShapeType="1"/>
              </p:cNvSpPr>
              <p:nvPr/>
            </p:nvSpPr>
            <p:spPr bwMode="auto">
              <a:xfrm>
                <a:off x="1701" y="873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63"/>
              <p:cNvSpPr>
                <a:spLocks noChangeShapeType="1"/>
              </p:cNvSpPr>
              <p:nvPr/>
            </p:nvSpPr>
            <p:spPr bwMode="auto">
              <a:xfrm flipH="1">
                <a:off x="1797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>
                <a:off x="1893" y="873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65"/>
              <p:cNvSpPr>
                <a:spLocks noChangeShapeType="1"/>
              </p:cNvSpPr>
              <p:nvPr/>
            </p:nvSpPr>
            <p:spPr bwMode="auto">
              <a:xfrm flipH="1">
                <a:off x="1989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66"/>
              <p:cNvSpPr>
                <a:spLocks noChangeShapeType="1"/>
              </p:cNvSpPr>
              <p:nvPr/>
            </p:nvSpPr>
            <p:spPr bwMode="auto">
              <a:xfrm>
                <a:off x="2085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 flipH="1">
                <a:off x="2181" y="873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68"/>
              <p:cNvSpPr>
                <a:spLocks noChangeShapeType="1"/>
              </p:cNvSpPr>
              <p:nvPr/>
            </p:nvSpPr>
            <p:spPr bwMode="auto">
              <a:xfrm>
                <a:off x="1317" y="873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Line 69"/>
              <p:cNvSpPr>
                <a:spLocks noChangeShapeType="1"/>
              </p:cNvSpPr>
              <p:nvPr/>
            </p:nvSpPr>
            <p:spPr bwMode="auto">
              <a:xfrm>
                <a:off x="933" y="873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503238" y="2504898"/>
            <a:ext cx="8474175" cy="2910994"/>
            <a:chOff x="309118" y="3744123"/>
            <a:chExt cx="8474175" cy="2910994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309118" y="3744123"/>
              <a:ext cx="7827845" cy="707546"/>
              <a:chOff x="309118" y="3744123"/>
              <a:chExt cx="7827845" cy="707546"/>
            </a:xfrm>
          </p:grpSpPr>
          <p:grpSp>
            <p:nvGrpSpPr>
              <p:cNvPr id="118" name="Группа 117"/>
              <p:cNvGrpSpPr/>
              <p:nvPr/>
            </p:nvGrpSpPr>
            <p:grpSpPr>
              <a:xfrm>
                <a:off x="309118" y="4105593"/>
                <a:ext cx="4354513" cy="346076"/>
                <a:chOff x="565150" y="3465513"/>
                <a:chExt cx="4354513" cy="346076"/>
              </a:xfrm>
            </p:grpSpPr>
            <p:sp>
              <p:nvSpPr>
                <p:cNvPr id="121" name="Line 90"/>
                <p:cNvSpPr>
                  <a:spLocks noChangeShapeType="1"/>
                </p:cNvSpPr>
                <p:nvPr/>
              </p:nvSpPr>
              <p:spPr bwMode="auto">
                <a:xfrm>
                  <a:off x="717550" y="3632201"/>
                  <a:ext cx="165100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5651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8699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Line 93"/>
                <p:cNvSpPr>
                  <a:spLocks noChangeShapeType="1"/>
                </p:cNvSpPr>
                <p:nvPr/>
              </p:nvSpPr>
              <p:spPr bwMode="auto">
                <a:xfrm>
                  <a:off x="10223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1747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Line 95"/>
                <p:cNvSpPr>
                  <a:spLocks noChangeShapeType="1"/>
                </p:cNvSpPr>
                <p:nvPr/>
              </p:nvSpPr>
              <p:spPr bwMode="auto">
                <a:xfrm>
                  <a:off x="16319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784350" y="3632201"/>
                  <a:ext cx="165100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Line 97"/>
                <p:cNvSpPr>
                  <a:spLocks noChangeShapeType="1"/>
                </p:cNvSpPr>
                <p:nvPr/>
              </p:nvSpPr>
              <p:spPr bwMode="auto">
                <a:xfrm>
                  <a:off x="22415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3939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Line 99"/>
                <p:cNvSpPr>
                  <a:spLocks noChangeShapeType="1"/>
                </p:cNvSpPr>
                <p:nvPr/>
              </p:nvSpPr>
              <p:spPr bwMode="auto">
                <a:xfrm>
                  <a:off x="2851150" y="3632201"/>
                  <a:ext cx="165100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3003550" y="36322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Line 101"/>
                <p:cNvSpPr>
                  <a:spLocks noChangeShapeType="1"/>
                </p:cNvSpPr>
                <p:nvPr/>
              </p:nvSpPr>
              <p:spPr bwMode="auto">
                <a:xfrm>
                  <a:off x="3460750" y="3632201"/>
                  <a:ext cx="165100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625850" y="3644901"/>
                  <a:ext cx="163513" cy="1666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" name="Group 103"/>
                <p:cNvGrpSpPr>
                  <a:grpSpLocks/>
                </p:cNvGrpSpPr>
                <p:nvPr/>
              </p:nvGrpSpPr>
              <p:grpSpPr bwMode="auto">
                <a:xfrm>
                  <a:off x="3784600" y="3465513"/>
                  <a:ext cx="1135063" cy="333375"/>
                  <a:chOff x="2379" y="1911"/>
                  <a:chExt cx="715" cy="210"/>
                </a:xfrm>
              </p:grpSpPr>
              <p:sp>
                <p:nvSpPr>
                  <p:cNvPr id="13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379" y="2016"/>
                    <a:ext cx="103" cy="10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0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5" y="2016"/>
                    <a:ext cx="103" cy="10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1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8" y="1911"/>
                    <a:ext cx="57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ru-RU" altLang="ru-RU" sz="1400" b="1" dirty="0"/>
                      <a:t>СООН</a:t>
                    </a:r>
                  </a:p>
                </p:txBody>
              </p:sp>
            </p:grpSp>
            <p:sp>
              <p:nvSpPr>
                <p:cNvPr id="135" name="Line 107"/>
                <p:cNvSpPr>
                  <a:spLocks noChangeShapeType="1"/>
                </p:cNvSpPr>
                <p:nvPr/>
              </p:nvSpPr>
              <p:spPr bwMode="auto">
                <a:xfrm>
                  <a:off x="1936750" y="3632201"/>
                  <a:ext cx="304800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Line 108"/>
                <p:cNvSpPr>
                  <a:spLocks noChangeShapeType="1"/>
                </p:cNvSpPr>
                <p:nvPr/>
              </p:nvSpPr>
              <p:spPr bwMode="auto">
                <a:xfrm>
                  <a:off x="1327150" y="3632201"/>
                  <a:ext cx="304800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Line 109"/>
                <p:cNvSpPr>
                  <a:spLocks noChangeShapeType="1"/>
                </p:cNvSpPr>
                <p:nvPr/>
              </p:nvSpPr>
              <p:spPr bwMode="auto">
                <a:xfrm>
                  <a:off x="2546350" y="3632201"/>
                  <a:ext cx="304800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Line 110"/>
                <p:cNvSpPr>
                  <a:spLocks noChangeShapeType="1"/>
                </p:cNvSpPr>
                <p:nvPr/>
              </p:nvSpPr>
              <p:spPr bwMode="auto">
                <a:xfrm>
                  <a:off x="3155950" y="3632201"/>
                  <a:ext cx="304800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9" name="Text Box 135"/>
              <p:cNvSpPr txBox="1">
                <a:spLocks noChangeArrowheads="1"/>
              </p:cNvSpPr>
              <p:nvPr/>
            </p:nvSpPr>
            <p:spPr bwMode="auto">
              <a:xfrm>
                <a:off x="931419" y="3816668"/>
                <a:ext cx="5921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ru-RU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ω</a:t>
                </a:r>
                <a:r>
                  <a:rPr lang="ru-RU" altLang="ru-RU" sz="24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120" name="Text Box 90"/>
              <p:cNvSpPr txBox="1">
                <a:spLocks noChangeArrowheads="1"/>
              </p:cNvSpPr>
              <p:nvPr/>
            </p:nvSpPr>
            <p:spPr bwMode="auto">
              <a:xfrm>
                <a:off x="3533330" y="3744123"/>
                <a:ext cx="460363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2000" dirty="0" err="1">
                    <a:latin typeface="Arial" panose="020B0604020202020204" pitchFamily="34" charset="0"/>
                  </a:rPr>
                  <a:t>арахидоновая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 кислота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 (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АРК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) 20: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4</a:t>
                </a:r>
                <a:r>
                  <a:rPr lang="el-GR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309118" y="4784984"/>
              <a:ext cx="8474175" cy="1870133"/>
              <a:chOff x="309118" y="4784984"/>
              <a:chExt cx="8474175" cy="1870133"/>
            </a:xfrm>
          </p:grpSpPr>
          <p:grpSp>
            <p:nvGrpSpPr>
              <p:cNvPr id="70" name="Group 89"/>
              <p:cNvGrpSpPr>
                <a:grpSpLocks/>
              </p:cNvGrpSpPr>
              <p:nvPr/>
            </p:nvGrpSpPr>
            <p:grpSpPr bwMode="auto">
              <a:xfrm>
                <a:off x="309118" y="5172393"/>
                <a:ext cx="4514852" cy="304800"/>
                <a:chOff x="567" y="3475"/>
                <a:chExt cx="2844" cy="192"/>
              </a:xfrm>
            </p:grpSpPr>
            <p:sp>
              <p:nvSpPr>
                <p:cNvPr id="9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663" y="3571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" name="Line 47"/>
                <p:cNvSpPr>
                  <a:spLocks noChangeShapeType="1"/>
                </p:cNvSpPr>
                <p:nvPr/>
              </p:nvSpPr>
              <p:spPr bwMode="auto">
                <a:xfrm>
                  <a:off x="951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47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" name="Line 49"/>
                <p:cNvSpPr>
                  <a:spLocks noChangeShapeType="1"/>
                </p:cNvSpPr>
                <p:nvPr/>
              </p:nvSpPr>
              <p:spPr bwMode="auto">
                <a:xfrm>
                  <a:off x="1335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431" y="3571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" name="Line 51"/>
                <p:cNvSpPr>
                  <a:spLocks noChangeShapeType="1"/>
                </p:cNvSpPr>
                <p:nvPr/>
              </p:nvSpPr>
              <p:spPr bwMode="auto">
                <a:xfrm>
                  <a:off x="1719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815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Line 53"/>
                <p:cNvSpPr>
                  <a:spLocks noChangeShapeType="1"/>
                </p:cNvSpPr>
                <p:nvPr/>
              </p:nvSpPr>
              <p:spPr bwMode="auto">
                <a:xfrm>
                  <a:off x="2103" y="3571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199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Line 55"/>
                <p:cNvSpPr>
                  <a:spLocks noChangeShapeType="1"/>
                </p:cNvSpPr>
                <p:nvPr/>
              </p:nvSpPr>
              <p:spPr bwMode="auto">
                <a:xfrm>
                  <a:off x="2487" y="3571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583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Line 57"/>
                <p:cNvSpPr>
                  <a:spLocks noChangeShapeType="1"/>
                </p:cNvSpPr>
                <p:nvPr/>
              </p:nvSpPr>
              <p:spPr bwMode="auto">
                <a:xfrm>
                  <a:off x="2679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775" y="3571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835" y="3475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ru-RU" altLang="ru-RU" sz="1400" b="1">
                      <a:latin typeface="Arial" panose="020B0604020202020204" pitchFamily="34" charset="0"/>
                    </a:rPr>
                    <a:t>СООН</a:t>
                  </a:r>
                </a:p>
              </p:txBody>
            </p:sp>
            <p:sp>
              <p:nvSpPr>
                <p:cNvPr id="113" name="Line 60"/>
                <p:cNvSpPr>
                  <a:spLocks noChangeShapeType="1"/>
                </p:cNvSpPr>
                <p:nvPr/>
              </p:nvSpPr>
              <p:spPr bwMode="auto">
                <a:xfrm>
                  <a:off x="1527" y="3571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4" name="Line 61"/>
                <p:cNvSpPr>
                  <a:spLocks noChangeShapeType="1"/>
                </p:cNvSpPr>
                <p:nvPr/>
              </p:nvSpPr>
              <p:spPr bwMode="auto">
                <a:xfrm>
                  <a:off x="1143" y="3571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59" y="3571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" name="Line 63"/>
                <p:cNvSpPr>
                  <a:spLocks noChangeShapeType="1"/>
                </p:cNvSpPr>
                <p:nvPr/>
              </p:nvSpPr>
              <p:spPr bwMode="auto">
                <a:xfrm>
                  <a:off x="1911" y="3571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" name="Line 64"/>
                <p:cNvSpPr>
                  <a:spLocks noChangeShapeType="1"/>
                </p:cNvSpPr>
                <p:nvPr/>
              </p:nvSpPr>
              <p:spPr bwMode="auto">
                <a:xfrm>
                  <a:off x="2295" y="3571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1" name="Text Box 137"/>
              <p:cNvSpPr txBox="1">
                <a:spLocks noChangeArrowheads="1"/>
              </p:cNvSpPr>
              <p:nvPr/>
            </p:nvSpPr>
            <p:spPr bwMode="auto">
              <a:xfrm>
                <a:off x="476600" y="4807269"/>
                <a:ext cx="5921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ru-RU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ω</a:t>
                </a:r>
                <a:r>
                  <a:rPr lang="ru-RU" altLang="ru-RU" sz="24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grpSp>
            <p:nvGrpSpPr>
              <p:cNvPr id="72" name="Group 92"/>
              <p:cNvGrpSpPr>
                <a:grpSpLocks/>
              </p:cNvGrpSpPr>
              <p:nvPr/>
            </p:nvGrpSpPr>
            <p:grpSpPr bwMode="auto">
              <a:xfrm>
                <a:off x="309118" y="6350317"/>
                <a:ext cx="4953002" cy="304800"/>
                <a:chOff x="521" y="3929"/>
                <a:chExt cx="3120" cy="192"/>
              </a:xfrm>
            </p:grpSpPr>
            <p:sp>
              <p:nvSpPr>
                <p:cNvPr id="76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17" y="3929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521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Line 69"/>
                <p:cNvSpPr>
                  <a:spLocks noChangeShapeType="1"/>
                </p:cNvSpPr>
                <p:nvPr/>
              </p:nvSpPr>
              <p:spPr bwMode="auto">
                <a:xfrm>
                  <a:off x="905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001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Line 71"/>
                <p:cNvSpPr>
                  <a:spLocks noChangeShapeType="1"/>
                </p:cNvSpPr>
                <p:nvPr/>
              </p:nvSpPr>
              <p:spPr bwMode="auto">
                <a:xfrm>
                  <a:off x="1289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385" y="3929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Line 73"/>
                <p:cNvSpPr>
                  <a:spLocks noChangeShapeType="1"/>
                </p:cNvSpPr>
                <p:nvPr/>
              </p:nvSpPr>
              <p:spPr bwMode="auto">
                <a:xfrm>
                  <a:off x="1673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769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Line 75"/>
                <p:cNvSpPr>
                  <a:spLocks noChangeShapeType="1"/>
                </p:cNvSpPr>
                <p:nvPr/>
              </p:nvSpPr>
              <p:spPr bwMode="auto">
                <a:xfrm>
                  <a:off x="2057" y="3929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153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Line 77"/>
                <p:cNvSpPr>
                  <a:spLocks noChangeShapeType="1"/>
                </p:cNvSpPr>
                <p:nvPr/>
              </p:nvSpPr>
              <p:spPr bwMode="auto">
                <a:xfrm>
                  <a:off x="2441" y="3929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537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Line 79"/>
                <p:cNvSpPr>
                  <a:spLocks noChangeShapeType="1"/>
                </p:cNvSpPr>
                <p:nvPr/>
              </p:nvSpPr>
              <p:spPr bwMode="auto">
                <a:xfrm>
                  <a:off x="2825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921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065" y="3929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ru-RU" altLang="ru-RU" sz="1400" b="1">
                      <a:latin typeface="Arial" panose="020B0604020202020204" pitchFamily="34" charset="0"/>
                    </a:rPr>
                    <a:t>СООН</a:t>
                  </a:r>
                </a:p>
              </p:txBody>
            </p:sp>
            <p:sp>
              <p:nvSpPr>
                <p:cNvPr id="91" name="Line 82"/>
                <p:cNvSpPr>
                  <a:spLocks noChangeShapeType="1"/>
                </p:cNvSpPr>
                <p:nvPr/>
              </p:nvSpPr>
              <p:spPr bwMode="auto">
                <a:xfrm>
                  <a:off x="1481" y="3929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Line 83"/>
                <p:cNvSpPr>
                  <a:spLocks noChangeShapeType="1"/>
                </p:cNvSpPr>
                <p:nvPr/>
              </p:nvSpPr>
              <p:spPr bwMode="auto">
                <a:xfrm>
                  <a:off x="1097" y="3929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13" y="3929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4" name="Line 85"/>
                <p:cNvSpPr>
                  <a:spLocks noChangeShapeType="1"/>
                </p:cNvSpPr>
                <p:nvPr/>
              </p:nvSpPr>
              <p:spPr bwMode="auto">
                <a:xfrm>
                  <a:off x="1865" y="3929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" name="Line 86"/>
                <p:cNvSpPr>
                  <a:spLocks noChangeShapeType="1"/>
                </p:cNvSpPr>
                <p:nvPr/>
              </p:nvSpPr>
              <p:spPr bwMode="auto">
                <a:xfrm>
                  <a:off x="2249" y="3929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" name="Line 87"/>
                <p:cNvSpPr>
                  <a:spLocks noChangeShapeType="1"/>
                </p:cNvSpPr>
                <p:nvPr/>
              </p:nvSpPr>
              <p:spPr bwMode="auto">
                <a:xfrm>
                  <a:off x="2633" y="3929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7" name="Line 88"/>
                <p:cNvSpPr>
                  <a:spLocks noChangeShapeType="1"/>
                </p:cNvSpPr>
                <p:nvPr/>
              </p:nvSpPr>
              <p:spPr bwMode="auto">
                <a:xfrm>
                  <a:off x="3017" y="3929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3" name="Text Box 137"/>
              <p:cNvSpPr txBox="1">
                <a:spLocks noChangeArrowheads="1"/>
              </p:cNvSpPr>
              <p:nvPr/>
            </p:nvSpPr>
            <p:spPr bwMode="auto">
              <a:xfrm>
                <a:off x="490093" y="5796728"/>
                <a:ext cx="5921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ru-RU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ω</a:t>
                </a:r>
                <a:r>
                  <a:rPr lang="ru-RU" altLang="ru-RU" sz="24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74" name="Text Box 90"/>
              <p:cNvSpPr txBox="1">
                <a:spLocks noChangeArrowheads="1"/>
              </p:cNvSpPr>
              <p:nvPr/>
            </p:nvSpPr>
            <p:spPr bwMode="auto">
              <a:xfrm>
                <a:off x="3533330" y="4784984"/>
                <a:ext cx="52499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2000" dirty="0" err="1">
                    <a:latin typeface="Arial" panose="020B0604020202020204" pitchFamily="34" charset="0"/>
                  </a:rPr>
                  <a:t>эйкозапентаеновая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 кислота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 (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ЭПК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) 20:5</a:t>
                </a:r>
                <a:r>
                  <a:rPr lang="el-GR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90"/>
              <p:cNvSpPr txBox="1">
                <a:spLocks noChangeArrowheads="1"/>
              </p:cNvSpPr>
              <p:nvPr/>
            </p:nvSpPr>
            <p:spPr bwMode="auto">
              <a:xfrm>
                <a:off x="3509519" y="5713700"/>
                <a:ext cx="51474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2000" dirty="0" err="1">
                    <a:latin typeface="Arial" panose="020B0604020202020204" pitchFamily="34" charset="0"/>
                  </a:rPr>
                  <a:t>докозагексаеновая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 кислота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 (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ДГК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) 2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2</a:t>
                </a:r>
                <a:r>
                  <a:rPr lang="en-US" altLang="ru-RU" sz="2000" dirty="0">
                    <a:latin typeface="Arial" panose="020B0604020202020204" pitchFamily="34" charset="0"/>
                  </a:rPr>
                  <a:t>:</a:t>
                </a:r>
                <a:r>
                  <a:rPr lang="ru-RU" altLang="ru-RU" sz="2000" dirty="0">
                    <a:latin typeface="Arial" panose="020B0604020202020204" pitchFamily="34" charset="0"/>
                  </a:rPr>
                  <a:t>6</a:t>
                </a:r>
                <a:r>
                  <a:rPr lang="el-GR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alt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2" name="Text Box 90"/>
          <p:cNvSpPr txBox="1">
            <a:spLocks noChangeArrowheads="1"/>
          </p:cNvSpPr>
          <p:nvPr/>
        </p:nvSpPr>
        <p:spPr bwMode="auto">
          <a:xfrm>
            <a:off x="3639256" y="763784"/>
            <a:ext cx="4158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dirty="0" err="1">
                <a:latin typeface="Arial" panose="020B0604020202020204" pitchFamily="34" charset="0"/>
              </a:rPr>
              <a:t>линолевая</a:t>
            </a:r>
            <a:r>
              <a:rPr lang="ru-RU" altLang="ru-RU" sz="2000" dirty="0">
                <a:latin typeface="Arial" panose="020B0604020202020204" pitchFamily="34" charset="0"/>
              </a:rPr>
              <a:t> кислота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(ЛК) 18</a:t>
            </a:r>
            <a:r>
              <a:rPr lang="en-US" altLang="ru-RU" sz="2000" dirty="0">
                <a:latin typeface="Arial" panose="020B0604020202020204" pitchFamily="34" charset="0"/>
              </a:rPr>
              <a:t>:</a:t>
            </a:r>
            <a:r>
              <a:rPr lang="ru-RU" altLang="ru-RU" sz="2000" dirty="0">
                <a:latin typeface="Arial" panose="020B0604020202020204" pitchFamily="34" charset="0"/>
              </a:rPr>
              <a:t>2</a:t>
            </a:r>
            <a:r>
              <a:rPr lang="el-GR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 Box 135"/>
          <p:cNvSpPr txBox="1">
            <a:spLocks noChangeArrowheads="1"/>
          </p:cNvSpPr>
          <p:nvPr/>
        </p:nvSpPr>
        <p:spPr bwMode="auto">
          <a:xfrm>
            <a:off x="1086563" y="796735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ru-RU" altLang="ru-RU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144" name="Группа 143"/>
          <p:cNvGrpSpPr/>
          <p:nvPr/>
        </p:nvGrpSpPr>
        <p:grpSpPr>
          <a:xfrm>
            <a:off x="468311" y="2067245"/>
            <a:ext cx="3903663" cy="304800"/>
            <a:chOff x="565150" y="2565400"/>
            <a:chExt cx="3903663" cy="304800"/>
          </a:xfrm>
        </p:grpSpPr>
        <p:sp>
          <p:nvSpPr>
            <p:cNvPr id="145" name="Line 71"/>
            <p:cNvSpPr>
              <a:spLocks noChangeShapeType="1"/>
            </p:cNvSpPr>
            <p:nvPr/>
          </p:nvSpPr>
          <p:spPr bwMode="auto">
            <a:xfrm flipV="1">
              <a:off x="717550" y="2717800"/>
              <a:ext cx="1651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46" name="Line 72"/>
            <p:cNvSpPr>
              <a:spLocks noChangeShapeType="1"/>
            </p:cNvSpPr>
            <p:nvPr/>
          </p:nvSpPr>
          <p:spPr bwMode="auto">
            <a:xfrm flipH="1" flipV="1">
              <a:off x="5651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47" name="Line 73"/>
            <p:cNvSpPr>
              <a:spLocks noChangeShapeType="1"/>
            </p:cNvSpPr>
            <p:nvPr/>
          </p:nvSpPr>
          <p:spPr bwMode="auto">
            <a:xfrm>
              <a:off x="11747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48" name="Line 74"/>
            <p:cNvSpPr>
              <a:spLocks noChangeShapeType="1"/>
            </p:cNvSpPr>
            <p:nvPr/>
          </p:nvSpPr>
          <p:spPr bwMode="auto">
            <a:xfrm flipH="1">
              <a:off x="13271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49" name="Line 75"/>
            <p:cNvSpPr>
              <a:spLocks noChangeShapeType="1"/>
            </p:cNvSpPr>
            <p:nvPr/>
          </p:nvSpPr>
          <p:spPr bwMode="auto">
            <a:xfrm>
              <a:off x="17843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0" name="Line 76"/>
            <p:cNvSpPr>
              <a:spLocks noChangeShapeType="1"/>
            </p:cNvSpPr>
            <p:nvPr/>
          </p:nvSpPr>
          <p:spPr bwMode="auto">
            <a:xfrm flipH="1">
              <a:off x="1936750" y="2717800"/>
              <a:ext cx="1651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1" name="Line 77"/>
            <p:cNvSpPr>
              <a:spLocks noChangeShapeType="1"/>
            </p:cNvSpPr>
            <p:nvPr/>
          </p:nvSpPr>
          <p:spPr bwMode="auto">
            <a:xfrm>
              <a:off x="23939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2" name="Line 78"/>
            <p:cNvSpPr>
              <a:spLocks noChangeShapeType="1"/>
            </p:cNvSpPr>
            <p:nvPr/>
          </p:nvSpPr>
          <p:spPr bwMode="auto">
            <a:xfrm flipH="1">
              <a:off x="25463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3" name="Line 79"/>
            <p:cNvSpPr>
              <a:spLocks noChangeShapeType="1"/>
            </p:cNvSpPr>
            <p:nvPr/>
          </p:nvSpPr>
          <p:spPr bwMode="auto">
            <a:xfrm>
              <a:off x="2698750" y="2717800"/>
              <a:ext cx="1651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4" name="Line 80"/>
            <p:cNvSpPr>
              <a:spLocks noChangeShapeType="1"/>
            </p:cNvSpPr>
            <p:nvPr/>
          </p:nvSpPr>
          <p:spPr bwMode="auto">
            <a:xfrm flipH="1">
              <a:off x="28511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5" name="Line 81"/>
            <p:cNvSpPr>
              <a:spLocks noChangeShapeType="1"/>
            </p:cNvSpPr>
            <p:nvPr/>
          </p:nvSpPr>
          <p:spPr bwMode="auto">
            <a:xfrm>
              <a:off x="3003550" y="2717800"/>
              <a:ext cx="1651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6" name="Line 82"/>
            <p:cNvSpPr>
              <a:spLocks noChangeShapeType="1"/>
            </p:cNvSpPr>
            <p:nvPr/>
          </p:nvSpPr>
          <p:spPr bwMode="auto">
            <a:xfrm flipH="1">
              <a:off x="31559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7" name="Line 83"/>
            <p:cNvSpPr>
              <a:spLocks noChangeShapeType="1"/>
            </p:cNvSpPr>
            <p:nvPr/>
          </p:nvSpPr>
          <p:spPr bwMode="auto">
            <a:xfrm>
              <a:off x="33083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8" name="Line 84"/>
            <p:cNvSpPr>
              <a:spLocks noChangeShapeType="1"/>
            </p:cNvSpPr>
            <p:nvPr/>
          </p:nvSpPr>
          <p:spPr bwMode="auto">
            <a:xfrm flipH="1">
              <a:off x="3460750" y="2717800"/>
              <a:ext cx="163513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59" name="Text Box 85"/>
            <p:cNvSpPr txBox="1">
              <a:spLocks noChangeArrowheads="1"/>
            </p:cNvSpPr>
            <p:nvPr/>
          </p:nvSpPr>
          <p:spPr bwMode="auto">
            <a:xfrm>
              <a:off x="3554413" y="256540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400" b="1" dirty="0"/>
                <a:t>СООН</a:t>
              </a:r>
            </a:p>
          </p:txBody>
        </p:sp>
        <p:sp>
          <p:nvSpPr>
            <p:cNvPr id="160" name="Line 86"/>
            <p:cNvSpPr>
              <a:spLocks noChangeShapeType="1"/>
            </p:cNvSpPr>
            <p:nvPr/>
          </p:nvSpPr>
          <p:spPr bwMode="auto">
            <a:xfrm>
              <a:off x="2089150" y="2717800"/>
              <a:ext cx="304800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61" name="Line 87"/>
            <p:cNvSpPr>
              <a:spLocks noChangeShapeType="1"/>
            </p:cNvSpPr>
            <p:nvPr/>
          </p:nvSpPr>
          <p:spPr bwMode="auto">
            <a:xfrm>
              <a:off x="1479550" y="2717800"/>
              <a:ext cx="304800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62" name="Line 88"/>
            <p:cNvSpPr>
              <a:spLocks noChangeShapeType="1"/>
            </p:cNvSpPr>
            <p:nvPr/>
          </p:nvSpPr>
          <p:spPr bwMode="auto">
            <a:xfrm flipV="1">
              <a:off x="869950" y="2717800"/>
              <a:ext cx="304800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</p:grpSp>
      <p:sp>
        <p:nvSpPr>
          <p:cNvPr id="163" name="Text Box 90"/>
          <p:cNvSpPr txBox="1">
            <a:spLocks noChangeArrowheads="1"/>
          </p:cNvSpPr>
          <p:nvPr/>
        </p:nvSpPr>
        <p:spPr bwMode="auto">
          <a:xfrm>
            <a:off x="3727450" y="1702667"/>
            <a:ext cx="397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ru-RU" sz="2000" dirty="0">
                <a:latin typeface="Arial" panose="020B0604020202020204" pitchFamily="34" charset="0"/>
              </a:rPr>
              <a:t>α-</a:t>
            </a:r>
            <a:r>
              <a:rPr lang="ru-RU" altLang="ru-RU" sz="2000" dirty="0">
                <a:latin typeface="Arial" panose="020B0604020202020204" pitchFamily="34" charset="0"/>
              </a:rPr>
              <a:t>линоленовая кислота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18</a:t>
            </a:r>
            <a:r>
              <a:rPr lang="en-US" altLang="ru-RU" sz="2000" dirty="0">
                <a:latin typeface="Arial" panose="020B0604020202020204" pitchFamily="34" charset="0"/>
              </a:rPr>
              <a:t>:</a:t>
            </a:r>
            <a:r>
              <a:rPr lang="ru-RU" altLang="ru-RU" sz="2000" dirty="0">
                <a:latin typeface="Arial" panose="020B0604020202020204" pitchFamily="34" charset="0"/>
              </a:rPr>
              <a:t>3</a:t>
            </a:r>
            <a:r>
              <a:rPr lang="el-GR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 Box 137"/>
          <p:cNvSpPr txBox="1">
            <a:spLocks noChangeArrowheads="1"/>
          </p:cNvSpPr>
          <p:nvPr/>
        </p:nvSpPr>
        <p:spPr bwMode="auto">
          <a:xfrm>
            <a:off x="649286" y="1685485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ru-RU" alt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5" name="Text Box 96"/>
          <p:cNvSpPr txBox="1">
            <a:spLocks noChangeArrowheads="1"/>
          </p:cNvSpPr>
          <p:nvPr/>
        </p:nvSpPr>
        <p:spPr bwMode="auto">
          <a:xfrm>
            <a:off x="298834" y="5857217"/>
            <a:ext cx="852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cs typeface="Arial" panose="020B0604020202020204" pitchFamily="34" charset="0"/>
              </a:rPr>
              <a:t>Живые организмы существенно различаются по способности синтезировать те или иные ПНЖК.</a:t>
            </a:r>
            <a:endParaRPr lang="el-GR" altLang="ru-RU" dirty="0"/>
          </a:p>
        </p:txBody>
      </p:sp>
    </p:spTree>
    <p:extLst>
      <p:ext uri="{BB962C8B-B14F-4D97-AF65-F5344CB8AC3E}">
        <p14:creationId xmlns:p14="http://schemas.microsoft.com/office/powerpoint/2010/main" val="39541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21374" y="6356351"/>
            <a:ext cx="2057400" cy="365125"/>
          </a:xfrm>
        </p:spPr>
        <p:txBody>
          <a:bodyPr/>
          <a:lstStyle/>
          <a:p>
            <a:fld id="{613EF170-72C0-4E0C-A792-F69974616C62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62" y="2470096"/>
            <a:ext cx="4732430" cy="3045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6162" y="6017797"/>
            <a:ext cx="4729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Личинки мухи чёрная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львинка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Hermetia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illucens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01168" y="1206386"/>
            <a:ext cx="8576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Личинки насекомых, выращиваемые в промышленных масштабах на отходах пищевой промышленности.</a:t>
            </a:r>
            <a:endParaRPr lang="ru-RU" altLang="ru-RU" sz="180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8872" y="41186"/>
            <a:ext cx="8887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Необходима разработка и производство собственных специальных кормов на основе российских и региональных компонентов.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2664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2582180"/>
            <a:ext cx="3307556" cy="28432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7134" y="6338063"/>
            <a:ext cx="2057400" cy="365125"/>
          </a:xfrm>
        </p:spPr>
        <p:txBody>
          <a:bodyPr/>
          <a:lstStyle/>
          <a:p>
            <a:fld id="{613EF170-72C0-4E0C-A792-F69974616C62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16152" y="900177"/>
            <a:ext cx="5815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Компоненты для частичной замены рыбьего жира:</a:t>
            </a:r>
            <a:endParaRPr lang="ru-RU" altLang="ru-RU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9175" y="1504763"/>
            <a:ext cx="6684264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Масло из рыжика посевного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Camelina sativa</a:t>
            </a:r>
            <a:endParaRPr 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60" y="3433322"/>
            <a:ext cx="2057579" cy="1376291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8872" y="41186"/>
            <a:ext cx="8887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800" dirty="0"/>
              <a:t>Необходима разработка и производство собственных специальных кормов на основе российских и региональных компонентов.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7148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22</a:t>
            </a:fld>
            <a:endParaRPr lang="ru-RU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" y="275316"/>
            <a:ext cx="8887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Наряду с товарным выращиванием в </a:t>
            </a:r>
            <a:r>
              <a:rPr lang="ru-RU" dirty="0" err="1"/>
              <a:t>аквакультуре</a:t>
            </a:r>
            <a:r>
              <a:rPr lang="ru-RU" dirty="0"/>
              <a:t> – пастбищное рыбоводство в горных озерах? </a:t>
            </a:r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" y="1578272"/>
            <a:ext cx="6854883" cy="5140383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1440" y="1060872"/>
            <a:ext cx="8887968" cy="7078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Вид гольца как таковой не определен (</a:t>
            </a:r>
            <a:r>
              <a:rPr lang="ru-RU" dirty="0" err="1"/>
              <a:t>боганидская</a:t>
            </a:r>
            <a:r>
              <a:rPr lang="ru-RU" dirty="0"/>
              <a:t> палия? голец </a:t>
            </a:r>
            <a:r>
              <a:rPr lang="ru-RU" dirty="0" err="1"/>
              <a:t>Дрягина</a:t>
            </a:r>
            <a:r>
              <a:rPr lang="ru-RU" dirty="0"/>
              <a:t>?), относится к </a:t>
            </a:r>
            <a:r>
              <a:rPr lang="en-US" i="1" dirty="0" err="1"/>
              <a:t>Salvelinus</a:t>
            </a:r>
            <a:r>
              <a:rPr lang="en-US" i="1" dirty="0"/>
              <a:t> </a:t>
            </a:r>
            <a:r>
              <a:rPr lang="en-US" i="1" dirty="0" err="1"/>
              <a:t>alpinus</a:t>
            </a:r>
            <a:r>
              <a:rPr lang="en-US" i="1" dirty="0"/>
              <a:t> </a:t>
            </a:r>
            <a:r>
              <a:rPr lang="en-US" dirty="0"/>
              <a:t>group.</a:t>
            </a:r>
            <a:endParaRPr lang="ru-RU" altLang="ru-RU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91440" y="2286158"/>
            <a:ext cx="8887968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Спортивное рыболовство – развитие внутреннего туризма.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04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4950" y="2877569"/>
            <a:ext cx="597113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0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3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07181" y="168275"/>
            <a:ext cx="8622354" cy="1458511"/>
            <a:chOff x="307181" y="168275"/>
            <a:chExt cx="8622354" cy="14585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181" y="168275"/>
              <a:ext cx="8563769" cy="1458511"/>
              <a:chOff x="307181" y="168275"/>
              <a:chExt cx="8563769" cy="1458511"/>
            </a:xfrm>
          </p:grpSpPr>
          <p:grpSp>
            <p:nvGrpSpPr>
              <p:cNvPr id="48" name="Group 24"/>
              <p:cNvGrpSpPr>
                <a:grpSpLocks/>
              </p:cNvGrpSpPr>
              <p:nvPr/>
            </p:nvGrpSpPr>
            <p:grpSpPr bwMode="auto">
              <a:xfrm>
                <a:off x="411163" y="1185823"/>
                <a:ext cx="3733800" cy="304800"/>
                <a:chOff x="362" y="822"/>
                <a:chExt cx="2352" cy="192"/>
              </a:xfrm>
            </p:grpSpPr>
            <p:sp>
              <p:nvSpPr>
                <p:cNvPr id="70" name="Line 25"/>
                <p:cNvSpPr>
                  <a:spLocks noChangeShapeType="1"/>
                </p:cNvSpPr>
                <p:nvPr/>
              </p:nvSpPr>
              <p:spPr bwMode="auto">
                <a:xfrm>
                  <a:off x="453" y="913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62" y="91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544" y="91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Line 28"/>
                <p:cNvSpPr>
                  <a:spLocks noChangeShapeType="1"/>
                </p:cNvSpPr>
                <p:nvPr/>
              </p:nvSpPr>
              <p:spPr bwMode="auto">
                <a:xfrm>
                  <a:off x="650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746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Line 30"/>
                <p:cNvSpPr>
                  <a:spLocks noChangeShapeType="1"/>
                </p:cNvSpPr>
                <p:nvPr/>
              </p:nvSpPr>
              <p:spPr bwMode="auto">
                <a:xfrm>
                  <a:off x="1034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30" y="918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Line 32"/>
                <p:cNvSpPr>
                  <a:spLocks noChangeShapeType="1"/>
                </p:cNvSpPr>
                <p:nvPr/>
              </p:nvSpPr>
              <p:spPr bwMode="auto">
                <a:xfrm>
                  <a:off x="1418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14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Line 34"/>
                <p:cNvSpPr>
                  <a:spLocks noChangeShapeType="1"/>
                </p:cNvSpPr>
                <p:nvPr/>
              </p:nvSpPr>
              <p:spPr bwMode="auto">
                <a:xfrm>
                  <a:off x="1610" y="918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706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Line 36"/>
                <p:cNvSpPr>
                  <a:spLocks noChangeShapeType="1"/>
                </p:cNvSpPr>
                <p:nvPr/>
              </p:nvSpPr>
              <p:spPr bwMode="auto">
                <a:xfrm>
                  <a:off x="1802" y="918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898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Line 38"/>
                <p:cNvSpPr>
                  <a:spLocks noChangeShapeType="1"/>
                </p:cNvSpPr>
                <p:nvPr/>
              </p:nvSpPr>
              <p:spPr bwMode="auto">
                <a:xfrm>
                  <a:off x="1994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90" y="918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138" y="822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ru-RU" altLang="ru-RU" sz="1400" b="1">
                      <a:solidFill>
                        <a:schemeClr val="bg1"/>
                      </a:solidFill>
                    </a:rPr>
                    <a:t>СООН</a:t>
                  </a:r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226" y="918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842" y="918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9" name="Group 45"/>
              <p:cNvGrpSpPr>
                <a:grpSpLocks/>
              </p:cNvGrpSpPr>
              <p:nvPr/>
            </p:nvGrpSpPr>
            <p:grpSpPr bwMode="auto">
              <a:xfrm>
                <a:off x="4967288" y="1125538"/>
                <a:ext cx="3903662" cy="304800"/>
                <a:chOff x="226" y="1139"/>
                <a:chExt cx="2459" cy="192"/>
              </a:xfrm>
            </p:grpSpPr>
            <p:sp>
              <p:nvSpPr>
                <p:cNvPr id="5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22" y="1235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26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Line 48"/>
                <p:cNvSpPr>
                  <a:spLocks noChangeShapeType="1"/>
                </p:cNvSpPr>
                <p:nvPr/>
              </p:nvSpPr>
              <p:spPr bwMode="auto">
                <a:xfrm>
                  <a:off x="610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706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994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090" y="1235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1378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474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Line 54"/>
                <p:cNvSpPr>
                  <a:spLocks noChangeShapeType="1"/>
                </p:cNvSpPr>
                <p:nvPr/>
              </p:nvSpPr>
              <p:spPr bwMode="auto">
                <a:xfrm>
                  <a:off x="1570" y="1235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666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Line 56"/>
                <p:cNvSpPr>
                  <a:spLocks noChangeShapeType="1"/>
                </p:cNvSpPr>
                <p:nvPr/>
              </p:nvSpPr>
              <p:spPr bwMode="auto">
                <a:xfrm>
                  <a:off x="1762" y="1235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858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Line 58"/>
                <p:cNvSpPr>
                  <a:spLocks noChangeShapeType="1"/>
                </p:cNvSpPr>
                <p:nvPr/>
              </p:nvSpPr>
              <p:spPr bwMode="auto">
                <a:xfrm>
                  <a:off x="1954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050" y="1235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109" y="1139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ru-RU" altLang="ru-RU" sz="1400" b="1">
                      <a:solidFill>
                        <a:schemeClr val="bg1"/>
                      </a:solidFill>
                    </a:rPr>
                    <a:t>СООН</a:t>
                  </a:r>
                </a:p>
              </p:txBody>
            </p:sp>
            <p:sp>
              <p:nvSpPr>
                <p:cNvPr id="67" name="Line 61"/>
                <p:cNvSpPr>
                  <a:spLocks noChangeShapeType="1"/>
                </p:cNvSpPr>
                <p:nvPr/>
              </p:nvSpPr>
              <p:spPr bwMode="auto">
                <a:xfrm>
                  <a:off x="1186" y="1235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Line 62"/>
                <p:cNvSpPr>
                  <a:spLocks noChangeShapeType="1"/>
                </p:cNvSpPr>
                <p:nvPr/>
              </p:nvSpPr>
              <p:spPr bwMode="auto">
                <a:xfrm>
                  <a:off x="802" y="1235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18" y="1235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0" name="Rectangle 137">
                <a:extLst>
                  <a:ext uri="{FF2B5EF4-FFF2-40B4-BE49-F238E27FC236}">
                    <a16:creationId xmlns:a16="http://schemas.microsoft.com/office/drawing/2014/main" id="{96BE6D2D-5215-504B-A609-0348D0DB7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81" y="168275"/>
                <a:ext cx="8541495" cy="1458511"/>
              </a:xfrm>
              <a:prstGeom prst="rect">
                <a:avLst/>
              </a:prstGeom>
              <a:noFill/>
              <a:ln w="317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" name="Text Box 163"/>
              <p:cNvSpPr txBox="1">
                <a:spLocks noChangeArrowheads="1"/>
              </p:cNvSpPr>
              <p:nvPr/>
            </p:nvSpPr>
            <p:spPr bwMode="auto">
              <a:xfrm>
                <a:off x="415740" y="249634"/>
                <a:ext cx="14988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 dirty="0">
                    <a:solidFill>
                      <a:srgbClr val="009900"/>
                    </a:solidFill>
                  </a:rPr>
                  <a:t>растения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425082" y="1081912"/>
              <a:ext cx="3722687" cy="304800"/>
              <a:chOff x="719138" y="1665288"/>
              <a:chExt cx="3722687" cy="304800"/>
            </a:xfrm>
          </p:grpSpPr>
          <p:sp>
            <p:nvSpPr>
              <p:cNvPr id="28" name="Text Box 50"/>
              <p:cNvSpPr txBox="1">
                <a:spLocks noChangeArrowheads="1"/>
              </p:cNvSpPr>
              <p:nvPr/>
            </p:nvSpPr>
            <p:spPr bwMode="auto">
              <a:xfrm>
                <a:off x="3527425" y="1665288"/>
                <a:ext cx="914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1400" b="1" dirty="0"/>
                  <a:t>СООН</a:t>
                </a:r>
              </a:p>
            </p:txBody>
          </p:sp>
          <p:grpSp>
            <p:nvGrpSpPr>
              <p:cNvPr id="29" name="Group 51"/>
              <p:cNvGrpSpPr>
                <a:grpSpLocks/>
              </p:cNvGrpSpPr>
              <p:nvPr/>
            </p:nvGrpSpPr>
            <p:grpSpPr bwMode="auto">
              <a:xfrm>
                <a:off x="719138" y="1808163"/>
                <a:ext cx="2889250" cy="161925"/>
                <a:chOff x="464" y="867"/>
                <a:chExt cx="1820" cy="102"/>
              </a:xfrm>
            </p:grpSpPr>
            <p:grpSp>
              <p:nvGrpSpPr>
                <p:cNvPr id="30" name="Group 52"/>
                <p:cNvGrpSpPr>
                  <a:grpSpLocks/>
                </p:cNvGrpSpPr>
                <p:nvPr/>
              </p:nvGrpSpPr>
              <p:grpSpPr bwMode="auto">
                <a:xfrm>
                  <a:off x="464" y="867"/>
                  <a:ext cx="285" cy="96"/>
                  <a:chOff x="453" y="868"/>
                  <a:chExt cx="285" cy="96"/>
                </a:xfrm>
              </p:grpSpPr>
              <p:sp>
                <p:nvSpPr>
                  <p:cNvPr id="4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44" y="868"/>
                    <a:ext cx="104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" y="868"/>
                    <a:ext cx="103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5" y="868"/>
                    <a:ext cx="103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1" name="Line 56"/>
                <p:cNvSpPr>
                  <a:spLocks noChangeShapeType="1"/>
                </p:cNvSpPr>
                <p:nvPr/>
              </p:nvSpPr>
              <p:spPr bwMode="auto">
                <a:xfrm>
                  <a:off x="741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37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58"/>
                <p:cNvSpPr>
                  <a:spLocks noChangeShapeType="1"/>
                </p:cNvSpPr>
                <p:nvPr/>
              </p:nvSpPr>
              <p:spPr bwMode="auto">
                <a:xfrm>
                  <a:off x="1125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221" y="873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60"/>
                <p:cNvSpPr>
                  <a:spLocks noChangeShapeType="1"/>
                </p:cNvSpPr>
                <p:nvPr/>
              </p:nvSpPr>
              <p:spPr bwMode="auto">
                <a:xfrm>
                  <a:off x="1509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605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62"/>
                <p:cNvSpPr>
                  <a:spLocks noChangeShapeType="1"/>
                </p:cNvSpPr>
                <p:nvPr/>
              </p:nvSpPr>
              <p:spPr bwMode="auto">
                <a:xfrm>
                  <a:off x="1701" y="873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97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64"/>
                <p:cNvSpPr>
                  <a:spLocks noChangeShapeType="1"/>
                </p:cNvSpPr>
                <p:nvPr/>
              </p:nvSpPr>
              <p:spPr bwMode="auto">
                <a:xfrm>
                  <a:off x="1893" y="873"/>
                  <a:ext cx="10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989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Line 66"/>
                <p:cNvSpPr>
                  <a:spLocks noChangeShapeType="1"/>
                </p:cNvSpPr>
                <p:nvPr/>
              </p:nvSpPr>
              <p:spPr bwMode="auto">
                <a:xfrm>
                  <a:off x="2085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181" y="873"/>
                  <a:ext cx="1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68"/>
                <p:cNvSpPr>
                  <a:spLocks noChangeShapeType="1"/>
                </p:cNvSpPr>
                <p:nvPr/>
              </p:nvSpPr>
              <p:spPr bwMode="auto">
                <a:xfrm>
                  <a:off x="1317" y="873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69"/>
                <p:cNvSpPr>
                  <a:spLocks noChangeShapeType="1"/>
                </p:cNvSpPr>
                <p:nvPr/>
              </p:nvSpPr>
              <p:spPr bwMode="auto">
                <a:xfrm>
                  <a:off x="933" y="873"/>
                  <a:ext cx="192" cy="0"/>
                </a:xfrm>
                <a:prstGeom prst="line">
                  <a:avLst/>
                </a:prstGeom>
                <a:noFill/>
                <a:ln w="79375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" name="Text Box 90"/>
            <p:cNvSpPr txBox="1">
              <a:spLocks noChangeArrowheads="1"/>
            </p:cNvSpPr>
            <p:nvPr/>
          </p:nvSpPr>
          <p:spPr bwMode="auto">
            <a:xfrm>
              <a:off x="376125" y="658122"/>
              <a:ext cx="3485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dirty="0" err="1">
                  <a:latin typeface="Arial" panose="020B0604020202020204" pitchFamily="34" charset="0"/>
                </a:rPr>
                <a:t>линолевая</a:t>
              </a:r>
              <a:r>
                <a:rPr lang="ru-RU" altLang="ru-RU" sz="2000" dirty="0">
                  <a:latin typeface="Arial" panose="020B0604020202020204" pitchFamily="34" charset="0"/>
                </a:rPr>
                <a:t> кислота</a:t>
              </a:r>
              <a:r>
                <a:rPr lang="en-US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>
                  <a:latin typeface="Arial" panose="020B0604020202020204" pitchFamily="34" charset="0"/>
                </a:rPr>
                <a:t>18</a:t>
              </a:r>
              <a:r>
                <a:rPr lang="en-US" altLang="ru-RU" sz="2000" dirty="0">
                  <a:latin typeface="Arial" panose="020B0604020202020204" pitchFamily="34" charset="0"/>
                </a:rPr>
                <a:t>:</a:t>
              </a:r>
              <a:r>
                <a:rPr lang="ru-RU" altLang="ru-RU" sz="2000" dirty="0">
                  <a:latin typeface="Arial" panose="020B0604020202020204" pitchFamily="34" charset="0"/>
                </a:rPr>
                <a:t>2</a:t>
              </a:r>
              <a:r>
                <a: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n-US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l-GR" alt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5025872" y="1081912"/>
              <a:ext cx="3903663" cy="304800"/>
              <a:chOff x="565150" y="2565400"/>
              <a:chExt cx="3903663" cy="304800"/>
            </a:xfrm>
          </p:grpSpPr>
          <p:sp>
            <p:nvSpPr>
              <p:cNvPr id="10" name="Line 71"/>
              <p:cNvSpPr>
                <a:spLocks noChangeShapeType="1"/>
              </p:cNvSpPr>
              <p:nvPr/>
            </p:nvSpPr>
            <p:spPr bwMode="auto">
              <a:xfrm flipV="1">
                <a:off x="717550" y="2717800"/>
                <a:ext cx="165100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72"/>
              <p:cNvSpPr>
                <a:spLocks noChangeShapeType="1"/>
              </p:cNvSpPr>
              <p:nvPr/>
            </p:nvSpPr>
            <p:spPr bwMode="auto">
              <a:xfrm flipH="1" flipV="1">
                <a:off x="5651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73"/>
              <p:cNvSpPr>
                <a:spLocks noChangeShapeType="1"/>
              </p:cNvSpPr>
              <p:nvPr/>
            </p:nvSpPr>
            <p:spPr bwMode="auto">
              <a:xfrm>
                <a:off x="11747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74"/>
              <p:cNvSpPr>
                <a:spLocks noChangeShapeType="1"/>
              </p:cNvSpPr>
              <p:nvPr/>
            </p:nvSpPr>
            <p:spPr bwMode="auto">
              <a:xfrm flipH="1">
                <a:off x="13271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75"/>
              <p:cNvSpPr>
                <a:spLocks noChangeShapeType="1"/>
              </p:cNvSpPr>
              <p:nvPr/>
            </p:nvSpPr>
            <p:spPr bwMode="auto">
              <a:xfrm>
                <a:off x="17843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76"/>
              <p:cNvSpPr>
                <a:spLocks noChangeShapeType="1"/>
              </p:cNvSpPr>
              <p:nvPr/>
            </p:nvSpPr>
            <p:spPr bwMode="auto">
              <a:xfrm flipH="1">
                <a:off x="1936750" y="2717800"/>
                <a:ext cx="165100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77"/>
              <p:cNvSpPr>
                <a:spLocks noChangeShapeType="1"/>
              </p:cNvSpPr>
              <p:nvPr/>
            </p:nvSpPr>
            <p:spPr bwMode="auto">
              <a:xfrm>
                <a:off x="23939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 flipH="1">
                <a:off x="25463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79"/>
              <p:cNvSpPr>
                <a:spLocks noChangeShapeType="1"/>
              </p:cNvSpPr>
              <p:nvPr/>
            </p:nvSpPr>
            <p:spPr bwMode="auto">
              <a:xfrm>
                <a:off x="2698750" y="2717800"/>
                <a:ext cx="165100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80"/>
              <p:cNvSpPr>
                <a:spLocks noChangeShapeType="1"/>
              </p:cNvSpPr>
              <p:nvPr/>
            </p:nvSpPr>
            <p:spPr bwMode="auto">
              <a:xfrm flipH="1">
                <a:off x="28511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81"/>
              <p:cNvSpPr>
                <a:spLocks noChangeShapeType="1"/>
              </p:cNvSpPr>
              <p:nvPr/>
            </p:nvSpPr>
            <p:spPr bwMode="auto">
              <a:xfrm>
                <a:off x="3003550" y="2717800"/>
                <a:ext cx="165100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Line 82"/>
              <p:cNvSpPr>
                <a:spLocks noChangeShapeType="1"/>
              </p:cNvSpPr>
              <p:nvPr/>
            </p:nvSpPr>
            <p:spPr bwMode="auto">
              <a:xfrm flipH="1">
                <a:off x="31559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83"/>
              <p:cNvSpPr>
                <a:spLocks noChangeShapeType="1"/>
              </p:cNvSpPr>
              <p:nvPr/>
            </p:nvSpPr>
            <p:spPr bwMode="auto">
              <a:xfrm>
                <a:off x="33083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84"/>
              <p:cNvSpPr>
                <a:spLocks noChangeShapeType="1"/>
              </p:cNvSpPr>
              <p:nvPr/>
            </p:nvSpPr>
            <p:spPr bwMode="auto">
              <a:xfrm flipH="1">
                <a:off x="3460750" y="2717800"/>
                <a:ext cx="163513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 Box 85"/>
              <p:cNvSpPr txBox="1">
                <a:spLocks noChangeArrowheads="1"/>
              </p:cNvSpPr>
              <p:nvPr/>
            </p:nvSpPr>
            <p:spPr bwMode="auto">
              <a:xfrm>
                <a:off x="3554413" y="2565400"/>
                <a:ext cx="914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1400" b="1" dirty="0"/>
                  <a:t>СООН</a:t>
                </a:r>
              </a:p>
            </p:txBody>
          </p:sp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>
                <a:off x="2089150" y="2717800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1479550" y="2717800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 flipV="1">
                <a:off x="869950" y="2717800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 Box 90"/>
            <p:cNvSpPr txBox="1">
              <a:spLocks noChangeArrowheads="1"/>
            </p:cNvSpPr>
            <p:nvPr/>
          </p:nvSpPr>
          <p:spPr bwMode="auto">
            <a:xfrm>
              <a:off x="4872652" y="655960"/>
              <a:ext cx="39760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l-GR" altLang="ru-RU" sz="2000" dirty="0">
                  <a:latin typeface="Arial" panose="020B0604020202020204" pitchFamily="34" charset="0"/>
                </a:rPr>
                <a:t>α-</a:t>
              </a:r>
              <a:r>
                <a:rPr lang="ru-RU" altLang="ru-RU" sz="2000" dirty="0">
                  <a:latin typeface="Arial" panose="020B0604020202020204" pitchFamily="34" charset="0"/>
                </a:rPr>
                <a:t>линоленовая кислота</a:t>
              </a:r>
              <a:r>
                <a:rPr lang="en-US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>
                  <a:latin typeface="Arial" panose="020B0604020202020204" pitchFamily="34" charset="0"/>
                </a:rPr>
                <a:t>18</a:t>
              </a:r>
              <a:r>
                <a:rPr lang="en-US" altLang="ru-RU" sz="2000" dirty="0">
                  <a:latin typeface="Arial" panose="020B0604020202020204" pitchFamily="34" charset="0"/>
                </a:rPr>
                <a:t>:</a:t>
              </a:r>
              <a:r>
                <a:rPr lang="ru-RU" altLang="ru-RU" sz="2000" dirty="0">
                  <a:latin typeface="Arial" panose="020B0604020202020204" pitchFamily="34" charset="0"/>
                </a:rPr>
                <a:t>3</a:t>
              </a:r>
              <a:r>
                <a: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n-US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l-GR" alt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1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291" y="204388"/>
              <a:ext cx="1109102" cy="99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72000" y="2661738"/>
            <a:ext cx="9125110" cy="4072661"/>
            <a:chOff x="72000" y="2661738"/>
            <a:chExt cx="9125110" cy="4072661"/>
          </a:xfrm>
        </p:grpSpPr>
        <p:sp>
          <p:nvSpPr>
            <p:cNvPr id="89" name="Text Box 163"/>
            <p:cNvSpPr txBox="1">
              <a:spLocks noChangeArrowheads="1"/>
            </p:cNvSpPr>
            <p:nvPr/>
          </p:nvSpPr>
          <p:spPr bwMode="auto">
            <a:xfrm>
              <a:off x="142240" y="2661738"/>
              <a:ext cx="15859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>
                  <a:solidFill>
                    <a:srgbClr val="990033"/>
                  </a:solidFill>
                </a:rPr>
                <a:t>животные</a:t>
              </a:r>
            </a:p>
          </p:txBody>
        </p:sp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72000" y="3132361"/>
              <a:ext cx="9001125" cy="3602038"/>
            </a:xfrm>
            <a:prstGeom prst="rect">
              <a:avLst/>
            </a:prstGeom>
            <a:noFill/>
            <a:ln w="3175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67" y="4933379"/>
              <a:ext cx="568735" cy="157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18" y="5255006"/>
              <a:ext cx="1804988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" name="Группа 92"/>
            <p:cNvGrpSpPr/>
            <p:nvPr/>
          </p:nvGrpSpPr>
          <p:grpSpPr>
            <a:xfrm>
              <a:off x="243840" y="3851173"/>
              <a:ext cx="4354513" cy="346076"/>
              <a:chOff x="565150" y="3465513"/>
              <a:chExt cx="4354513" cy="346076"/>
            </a:xfrm>
          </p:grpSpPr>
          <p:sp>
            <p:nvSpPr>
              <p:cNvPr id="141" name="Line 90"/>
              <p:cNvSpPr>
                <a:spLocks noChangeShapeType="1"/>
              </p:cNvSpPr>
              <p:nvPr/>
            </p:nvSpPr>
            <p:spPr bwMode="auto">
              <a:xfrm>
                <a:off x="717550" y="3632201"/>
                <a:ext cx="165100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91"/>
              <p:cNvSpPr>
                <a:spLocks noChangeShapeType="1"/>
              </p:cNvSpPr>
              <p:nvPr/>
            </p:nvSpPr>
            <p:spPr bwMode="auto">
              <a:xfrm flipH="1">
                <a:off x="5651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92"/>
              <p:cNvSpPr>
                <a:spLocks noChangeShapeType="1"/>
              </p:cNvSpPr>
              <p:nvPr/>
            </p:nvSpPr>
            <p:spPr bwMode="auto">
              <a:xfrm flipH="1">
                <a:off x="8699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93"/>
              <p:cNvSpPr>
                <a:spLocks noChangeShapeType="1"/>
              </p:cNvSpPr>
              <p:nvPr/>
            </p:nvSpPr>
            <p:spPr bwMode="auto">
              <a:xfrm>
                <a:off x="10223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94"/>
              <p:cNvSpPr>
                <a:spLocks noChangeShapeType="1"/>
              </p:cNvSpPr>
              <p:nvPr/>
            </p:nvSpPr>
            <p:spPr bwMode="auto">
              <a:xfrm flipH="1">
                <a:off x="11747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95"/>
              <p:cNvSpPr>
                <a:spLocks noChangeShapeType="1"/>
              </p:cNvSpPr>
              <p:nvPr/>
            </p:nvSpPr>
            <p:spPr bwMode="auto">
              <a:xfrm>
                <a:off x="16319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96"/>
              <p:cNvSpPr>
                <a:spLocks noChangeShapeType="1"/>
              </p:cNvSpPr>
              <p:nvPr/>
            </p:nvSpPr>
            <p:spPr bwMode="auto">
              <a:xfrm flipH="1">
                <a:off x="1784350" y="3632201"/>
                <a:ext cx="165100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97"/>
              <p:cNvSpPr>
                <a:spLocks noChangeShapeType="1"/>
              </p:cNvSpPr>
              <p:nvPr/>
            </p:nvSpPr>
            <p:spPr bwMode="auto">
              <a:xfrm>
                <a:off x="22415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98"/>
              <p:cNvSpPr>
                <a:spLocks noChangeShapeType="1"/>
              </p:cNvSpPr>
              <p:nvPr/>
            </p:nvSpPr>
            <p:spPr bwMode="auto">
              <a:xfrm flipH="1">
                <a:off x="23939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99"/>
              <p:cNvSpPr>
                <a:spLocks noChangeShapeType="1"/>
              </p:cNvSpPr>
              <p:nvPr/>
            </p:nvSpPr>
            <p:spPr bwMode="auto">
              <a:xfrm>
                <a:off x="2851150" y="3632201"/>
                <a:ext cx="165100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Line 100"/>
              <p:cNvSpPr>
                <a:spLocks noChangeShapeType="1"/>
              </p:cNvSpPr>
              <p:nvPr/>
            </p:nvSpPr>
            <p:spPr bwMode="auto">
              <a:xfrm flipH="1">
                <a:off x="3003550" y="36322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101"/>
              <p:cNvSpPr>
                <a:spLocks noChangeShapeType="1"/>
              </p:cNvSpPr>
              <p:nvPr/>
            </p:nvSpPr>
            <p:spPr bwMode="auto">
              <a:xfrm>
                <a:off x="3460750" y="3632201"/>
                <a:ext cx="165100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102"/>
              <p:cNvSpPr>
                <a:spLocks noChangeShapeType="1"/>
              </p:cNvSpPr>
              <p:nvPr/>
            </p:nvSpPr>
            <p:spPr bwMode="auto">
              <a:xfrm flipH="1">
                <a:off x="3625850" y="3644901"/>
                <a:ext cx="163513" cy="166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4" name="Group 103"/>
              <p:cNvGrpSpPr>
                <a:grpSpLocks/>
              </p:cNvGrpSpPr>
              <p:nvPr/>
            </p:nvGrpSpPr>
            <p:grpSpPr bwMode="auto">
              <a:xfrm>
                <a:off x="3784600" y="3465513"/>
                <a:ext cx="1135063" cy="333375"/>
                <a:chOff x="2379" y="1911"/>
                <a:chExt cx="715" cy="210"/>
              </a:xfrm>
            </p:grpSpPr>
            <p:sp>
              <p:nvSpPr>
                <p:cNvPr id="159" name="Line 104"/>
                <p:cNvSpPr>
                  <a:spLocks noChangeShapeType="1"/>
                </p:cNvSpPr>
                <p:nvPr/>
              </p:nvSpPr>
              <p:spPr bwMode="auto">
                <a:xfrm>
                  <a:off x="2379" y="2016"/>
                  <a:ext cx="103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475" y="2016"/>
                  <a:ext cx="103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518" y="1911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altLang="ru-RU" sz="1400" b="1" dirty="0"/>
                    <a:t>СООН</a:t>
                  </a:r>
                </a:p>
              </p:txBody>
            </p:sp>
          </p:grpSp>
          <p:sp>
            <p:nvSpPr>
              <p:cNvPr id="155" name="Line 107"/>
              <p:cNvSpPr>
                <a:spLocks noChangeShapeType="1"/>
              </p:cNvSpPr>
              <p:nvPr/>
            </p:nvSpPr>
            <p:spPr bwMode="auto">
              <a:xfrm>
                <a:off x="1936750" y="3632201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108"/>
              <p:cNvSpPr>
                <a:spLocks noChangeShapeType="1"/>
              </p:cNvSpPr>
              <p:nvPr/>
            </p:nvSpPr>
            <p:spPr bwMode="auto">
              <a:xfrm>
                <a:off x="1327150" y="3632201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109"/>
              <p:cNvSpPr>
                <a:spLocks noChangeShapeType="1"/>
              </p:cNvSpPr>
              <p:nvPr/>
            </p:nvSpPr>
            <p:spPr bwMode="auto">
              <a:xfrm>
                <a:off x="2546350" y="3632201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Line 110"/>
              <p:cNvSpPr>
                <a:spLocks noChangeShapeType="1"/>
              </p:cNvSpPr>
              <p:nvPr/>
            </p:nvSpPr>
            <p:spPr bwMode="auto">
              <a:xfrm>
                <a:off x="3155950" y="3632201"/>
                <a:ext cx="304800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Text Box 90"/>
            <p:cNvSpPr txBox="1">
              <a:spLocks noChangeArrowheads="1"/>
            </p:cNvSpPr>
            <p:nvPr/>
          </p:nvSpPr>
          <p:spPr bwMode="auto">
            <a:xfrm>
              <a:off x="334636" y="3206064"/>
              <a:ext cx="36065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dirty="0" err="1">
                  <a:latin typeface="Arial" panose="020B0604020202020204" pitchFamily="34" charset="0"/>
                </a:rPr>
                <a:t>арахидоновая</a:t>
              </a:r>
              <a:r>
                <a:rPr lang="ru-RU" altLang="ru-RU" sz="2000" dirty="0">
                  <a:latin typeface="Arial" panose="020B0604020202020204" pitchFamily="34" charset="0"/>
                </a:rPr>
                <a:t> кислота</a:t>
              </a:r>
              <a:r>
                <a:rPr lang="en-US" altLang="ru-RU" sz="2000" dirty="0">
                  <a:latin typeface="Arial" panose="020B0604020202020204" pitchFamily="34" charset="0"/>
                </a:rPr>
                <a:t> (</a:t>
              </a:r>
              <a:r>
                <a:rPr lang="ru-RU" altLang="ru-RU" sz="2000" dirty="0">
                  <a:latin typeface="Arial" panose="020B0604020202020204" pitchFamily="34" charset="0"/>
                </a:rPr>
                <a:t>АРК</a:t>
              </a:r>
              <a:r>
                <a:rPr lang="en-US" altLang="ru-RU" sz="2000" dirty="0">
                  <a:latin typeface="Arial" panose="020B0604020202020204" pitchFamily="34" charset="0"/>
                </a:rPr>
                <a:t>)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ru-RU" sz="2000" dirty="0">
                  <a:latin typeface="Arial" panose="020B0604020202020204" pitchFamily="34" charset="0"/>
                </a:rPr>
                <a:t> 20:</a:t>
              </a:r>
              <a:r>
                <a:rPr lang="ru-RU" altLang="ru-RU" sz="2000" dirty="0">
                  <a:latin typeface="Arial" panose="020B0604020202020204" pitchFamily="34" charset="0"/>
                </a:rPr>
                <a:t>4</a:t>
              </a:r>
              <a:r>
                <a: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n-US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l-GR" alt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5" name="Group 89"/>
            <p:cNvGrpSpPr>
              <a:grpSpLocks/>
            </p:cNvGrpSpPr>
            <p:nvPr/>
          </p:nvGrpSpPr>
          <p:grpSpPr bwMode="auto">
            <a:xfrm>
              <a:off x="4682258" y="3913950"/>
              <a:ext cx="4514852" cy="304800"/>
              <a:chOff x="567" y="3475"/>
              <a:chExt cx="2844" cy="192"/>
            </a:xfrm>
          </p:grpSpPr>
          <p:sp>
            <p:nvSpPr>
              <p:cNvPr id="121" name="Line 45"/>
              <p:cNvSpPr>
                <a:spLocks noChangeShapeType="1"/>
              </p:cNvSpPr>
              <p:nvPr/>
            </p:nvSpPr>
            <p:spPr bwMode="auto">
              <a:xfrm flipV="1">
                <a:off x="663" y="3571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Line 46"/>
              <p:cNvSpPr>
                <a:spLocks noChangeShapeType="1"/>
              </p:cNvSpPr>
              <p:nvPr/>
            </p:nvSpPr>
            <p:spPr bwMode="auto">
              <a:xfrm flipH="1" flipV="1">
                <a:off x="567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Line 47"/>
              <p:cNvSpPr>
                <a:spLocks noChangeShapeType="1"/>
              </p:cNvSpPr>
              <p:nvPr/>
            </p:nvSpPr>
            <p:spPr bwMode="auto">
              <a:xfrm>
                <a:off x="951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Line 48"/>
              <p:cNvSpPr>
                <a:spLocks noChangeShapeType="1"/>
              </p:cNvSpPr>
              <p:nvPr/>
            </p:nvSpPr>
            <p:spPr bwMode="auto">
              <a:xfrm flipH="1">
                <a:off x="1047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Line 49"/>
              <p:cNvSpPr>
                <a:spLocks noChangeShapeType="1"/>
              </p:cNvSpPr>
              <p:nvPr/>
            </p:nvSpPr>
            <p:spPr bwMode="auto">
              <a:xfrm>
                <a:off x="1335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Line 50"/>
              <p:cNvSpPr>
                <a:spLocks noChangeShapeType="1"/>
              </p:cNvSpPr>
              <p:nvPr/>
            </p:nvSpPr>
            <p:spPr bwMode="auto">
              <a:xfrm flipH="1">
                <a:off x="1431" y="3571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Line 51"/>
              <p:cNvSpPr>
                <a:spLocks noChangeShapeType="1"/>
              </p:cNvSpPr>
              <p:nvPr/>
            </p:nvSpPr>
            <p:spPr bwMode="auto">
              <a:xfrm>
                <a:off x="1719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Line 52"/>
              <p:cNvSpPr>
                <a:spLocks noChangeShapeType="1"/>
              </p:cNvSpPr>
              <p:nvPr/>
            </p:nvSpPr>
            <p:spPr bwMode="auto">
              <a:xfrm flipH="1">
                <a:off x="1815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Line 53"/>
              <p:cNvSpPr>
                <a:spLocks noChangeShapeType="1"/>
              </p:cNvSpPr>
              <p:nvPr/>
            </p:nvSpPr>
            <p:spPr bwMode="auto">
              <a:xfrm>
                <a:off x="2103" y="3571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Line 54"/>
              <p:cNvSpPr>
                <a:spLocks noChangeShapeType="1"/>
              </p:cNvSpPr>
              <p:nvPr/>
            </p:nvSpPr>
            <p:spPr bwMode="auto">
              <a:xfrm flipH="1">
                <a:off x="2199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Line 55"/>
              <p:cNvSpPr>
                <a:spLocks noChangeShapeType="1"/>
              </p:cNvSpPr>
              <p:nvPr/>
            </p:nvSpPr>
            <p:spPr bwMode="auto">
              <a:xfrm>
                <a:off x="2487" y="3571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Line 56"/>
              <p:cNvSpPr>
                <a:spLocks noChangeShapeType="1"/>
              </p:cNvSpPr>
              <p:nvPr/>
            </p:nvSpPr>
            <p:spPr bwMode="auto">
              <a:xfrm flipH="1">
                <a:off x="2583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" name="Line 57"/>
              <p:cNvSpPr>
                <a:spLocks noChangeShapeType="1"/>
              </p:cNvSpPr>
              <p:nvPr/>
            </p:nvSpPr>
            <p:spPr bwMode="auto">
              <a:xfrm>
                <a:off x="2679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" name="Line 58"/>
              <p:cNvSpPr>
                <a:spLocks noChangeShapeType="1"/>
              </p:cNvSpPr>
              <p:nvPr/>
            </p:nvSpPr>
            <p:spPr bwMode="auto">
              <a:xfrm flipH="1">
                <a:off x="2775" y="3571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Text Box 59"/>
              <p:cNvSpPr txBox="1">
                <a:spLocks noChangeArrowheads="1"/>
              </p:cNvSpPr>
              <p:nvPr/>
            </p:nvSpPr>
            <p:spPr bwMode="auto">
              <a:xfrm>
                <a:off x="2835" y="3475"/>
                <a:ext cx="5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altLang="ru-RU" sz="1400" b="1">
                    <a:latin typeface="Arial" panose="020B0604020202020204" pitchFamily="34" charset="0"/>
                  </a:rPr>
                  <a:t>СООН</a:t>
                </a:r>
              </a:p>
            </p:txBody>
          </p:sp>
          <p:sp>
            <p:nvSpPr>
              <p:cNvPr id="136" name="Line 60"/>
              <p:cNvSpPr>
                <a:spLocks noChangeShapeType="1"/>
              </p:cNvSpPr>
              <p:nvPr/>
            </p:nvSpPr>
            <p:spPr bwMode="auto">
              <a:xfrm>
                <a:off x="1527" y="3571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61"/>
              <p:cNvSpPr>
                <a:spLocks noChangeShapeType="1"/>
              </p:cNvSpPr>
              <p:nvPr/>
            </p:nvSpPr>
            <p:spPr bwMode="auto">
              <a:xfrm>
                <a:off x="1143" y="3571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Line 62"/>
              <p:cNvSpPr>
                <a:spLocks noChangeShapeType="1"/>
              </p:cNvSpPr>
              <p:nvPr/>
            </p:nvSpPr>
            <p:spPr bwMode="auto">
              <a:xfrm flipV="1">
                <a:off x="759" y="3571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Line 63"/>
              <p:cNvSpPr>
                <a:spLocks noChangeShapeType="1"/>
              </p:cNvSpPr>
              <p:nvPr/>
            </p:nvSpPr>
            <p:spPr bwMode="auto">
              <a:xfrm>
                <a:off x="1911" y="3571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64"/>
              <p:cNvSpPr>
                <a:spLocks noChangeShapeType="1"/>
              </p:cNvSpPr>
              <p:nvPr/>
            </p:nvSpPr>
            <p:spPr bwMode="auto">
              <a:xfrm>
                <a:off x="2295" y="3571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6" name="Group 92"/>
            <p:cNvGrpSpPr>
              <a:grpSpLocks/>
            </p:cNvGrpSpPr>
            <p:nvPr/>
          </p:nvGrpSpPr>
          <p:grpSpPr bwMode="auto">
            <a:xfrm>
              <a:off x="4182116" y="6162657"/>
              <a:ext cx="4953002" cy="304800"/>
              <a:chOff x="521" y="3929"/>
              <a:chExt cx="3120" cy="192"/>
            </a:xfrm>
          </p:grpSpPr>
          <p:sp>
            <p:nvSpPr>
              <p:cNvPr id="99" name="Line 67"/>
              <p:cNvSpPr>
                <a:spLocks noChangeShapeType="1"/>
              </p:cNvSpPr>
              <p:nvPr/>
            </p:nvSpPr>
            <p:spPr bwMode="auto">
              <a:xfrm flipV="1">
                <a:off x="617" y="3929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Line 68"/>
              <p:cNvSpPr>
                <a:spLocks noChangeShapeType="1"/>
              </p:cNvSpPr>
              <p:nvPr/>
            </p:nvSpPr>
            <p:spPr bwMode="auto">
              <a:xfrm flipH="1" flipV="1">
                <a:off x="521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Line 69"/>
              <p:cNvSpPr>
                <a:spLocks noChangeShapeType="1"/>
              </p:cNvSpPr>
              <p:nvPr/>
            </p:nvSpPr>
            <p:spPr bwMode="auto">
              <a:xfrm>
                <a:off x="905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Line 70"/>
              <p:cNvSpPr>
                <a:spLocks noChangeShapeType="1"/>
              </p:cNvSpPr>
              <p:nvPr/>
            </p:nvSpPr>
            <p:spPr bwMode="auto">
              <a:xfrm flipH="1">
                <a:off x="1001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Line 71"/>
              <p:cNvSpPr>
                <a:spLocks noChangeShapeType="1"/>
              </p:cNvSpPr>
              <p:nvPr/>
            </p:nvSpPr>
            <p:spPr bwMode="auto">
              <a:xfrm>
                <a:off x="1289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Line 72"/>
              <p:cNvSpPr>
                <a:spLocks noChangeShapeType="1"/>
              </p:cNvSpPr>
              <p:nvPr/>
            </p:nvSpPr>
            <p:spPr bwMode="auto">
              <a:xfrm flipH="1">
                <a:off x="1385" y="3929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Line 73"/>
              <p:cNvSpPr>
                <a:spLocks noChangeShapeType="1"/>
              </p:cNvSpPr>
              <p:nvPr/>
            </p:nvSpPr>
            <p:spPr bwMode="auto">
              <a:xfrm>
                <a:off x="1673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" name="Line 74"/>
              <p:cNvSpPr>
                <a:spLocks noChangeShapeType="1"/>
              </p:cNvSpPr>
              <p:nvPr/>
            </p:nvSpPr>
            <p:spPr bwMode="auto">
              <a:xfrm flipH="1">
                <a:off x="1769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Line 75"/>
              <p:cNvSpPr>
                <a:spLocks noChangeShapeType="1"/>
              </p:cNvSpPr>
              <p:nvPr/>
            </p:nvSpPr>
            <p:spPr bwMode="auto">
              <a:xfrm>
                <a:off x="2057" y="3929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Line 76"/>
              <p:cNvSpPr>
                <a:spLocks noChangeShapeType="1"/>
              </p:cNvSpPr>
              <p:nvPr/>
            </p:nvSpPr>
            <p:spPr bwMode="auto">
              <a:xfrm flipH="1">
                <a:off x="2153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Line 77"/>
              <p:cNvSpPr>
                <a:spLocks noChangeShapeType="1"/>
              </p:cNvSpPr>
              <p:nvPr/>
            </p:nvSpPr>
            <p:spPr bwMode="auto">
              <a:xfrm>
                <a:off x="2441" y="3929"/>
                <a:ext cx="10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Line 78"/>
              <p:cNvSpPr>
                <a:spLocks noChangeShapeType="1"/>
              </p:cNvSpPr>
              <p:nvPr/>
            </p:nvSpPr>
            <p:spPr bwMode="auto">
              <a:xfrm flipH="1">
                <a:off x="2537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Line 79"/>
              <p:cNvSpPr>
                <a:spLocks noChangeShapeType="1"/>
              </p:cNvSpPr>
              <p:nvPr/>
            </p:nvSpPr>
            <p:spPr bwMode="auto">
              <a:xfrm>
                <a:off x="2825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Line 80"/>
              <p:cNvSpPr>
                <a:spLocks noChangeShapeType="1"/>
              </p:cNvSpPr>
              <p:nvPr/>
            </p:nvSpPr>
            <p:spPr bwMode="auto">
              <a:xfrm flipH="1">
                <a:off x="2921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Text Box 81"/>
              <p:cNvSpPr txBox="1">
                <a:spLocks noChangeArrowheads="1"/>
              </p:cNvSpPr>
              <p:nvPr/>
            </p:nvSpPr>
            <p:spPr bwMode="auto">
              <a:xfrm>
                <a:off x="3065" y="3929"/>
                <a:ext cx="5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altLang="ru-RU" sz="1400" b="1">
                    <a:latin typeface="Arial" panose="020B0604020202020204" pitchFamily="34" charset="0"/>
                  </a:rPr>
                  <a:t>СООН</a:t>
                </a:r>
              </a:p>
            </p:txBody>
          </p:sp>
          <p:sp>
            <p:nvSpPr>
              <p:cNvPr id="114" name="Line 82"/>
              <p:cNvSpPr>
                <a:spLocks noChangeShapeType="1"/>
              </p:cNvSpPr>
              <p:nvPr/>
            </p:nvSpPr>
            <p:spPr bwMode="auto">
              <a:xfrm>
                <a:off x="1481" y="3929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Line 83"/>
              <p:cNvSpPr>
                <a:spLocks noChangeShapeType="1"/>
              </p:cNvSpPr>
              <p:nvPr/>
            </p:nvSpPr>
            <p:spPr bwMode="auto">
              <a:xfrm>
                <a:off x="1097" y="3929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Line 84"/>
              <p:cNvSpPr>
                <a:spLocks noChangeShapeType="1"/>
              </p:cNvSpPr>
              <p:nvPr/>
            </p:nvSpPr>
            <p:spPr bwMode="auto">
              <a:xfrm flipV="1">
                <a:off x="713" y="3929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Line 85"/>
              <p:cNvSpPr>
                <a:spLocks noChangeShapeType="1"/>
              </p:cNvSpPr>
              <p:nvPr/>
            </p:nvSpPr>
            <p:spPr bwMode="auto">
              <a:xfrm>
                <a:off x="1865" y="3929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Line 86"/>
              <p:cNvSpPr>
                <a:spLocks noChangeShapeType="1"/>
              </p:cNvSpPr>
              <p:nvPr/>
            </p:nvSpPr>
            <p:spPr bwMode="auto">
              <a:xfrm>
                <a:off x="2249" y="3929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Line 87"/>
              <p:cNvSpPr>
                <a:spLocks noChangeShapeType="1"/>
              </p:cNvSpPr>
              <p:nvPr/>
            </p:nvSpPr>
            <p:spPr bwMode="auto">
              <a:xfrm>
                <a:off x="2633" y="3929"/>
                <a:ext cx="192" cy="0"/>
              </a:xfrm>
              <a:prstGeom prst="line">
                <a:avLst/>
              </a:prstGeom>
              <a:noFill/>
              <a:ln w="79375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Line 88"/>
              <p:cNvSpPr>
                <a:spLocks noChangeShapeType="1"/>
              </p:cNvSpPr>
              <p:nvPr/>
            </p:nvSpPr>
            <p:spPr bwMode="auto">
              <a:xfrm>
                <a:off x="3017" y="3929"/>
                <a:ext cx="103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90"/>
            <p:cNvSpPr txBox="1">
              <a:spLocks noChangeArrowheads="1"/>
            </p:cNvSpPr>
            <p:nvPr/>
          </p:nvSpPr>
          <p:spPr bwMode="auto">
            <a:xfrm>
              <a:off x="4435033" y="3194566"/>
              <a:ext cx="42528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2000" dirty="0" err="1">
                  <a:latin typeface="Arial" panose="020B0604020202020204" pitchFamily="34" charset="0"/>
                </a:rPr>
                <a:t>эйкозапентаеновая</a:t>
              </a:r>
              <a:r>
                <a:rPr lang="ru-RU" altLang="ru-RU" sz="2000" dirty="0">
                  <a:latin typeface="Arial" panose="020B0604020202020204" pitchFamily="34" charset="0"/>
                </a:rPr>
                <a:t> кислота</a:t>
              </a:r>
              <a:r>
                <a:rPr lang="en-US" altLang="ru-RU" sz="2000" dirty="0">
                  <a:latin typeface="Arial" panose="020B0604020202020204" pitchFamily="34" charset="0"/>
                </a:rPr>
                <a:t> (</a:t>
              </a:r>
              <a:r>
                <a:rPr lang="ru-RU" altLang="ru-RU" sz="2000" dirty="0">
                  <a:latin typeface="Arial" panose="020B0604020202020204" pitchFamily="34" charset="0"/>
                </a:rPr>
                <a:t>ЭПК</a:t>
              </a:r>
              <a:r>
                <a:rPr lang="en-US" altLang="ru-RU" sz="2000" dirty="0">
                  <a:latin typeface="Arial" panose="020B0604020202020204" pitchFamily="34" charset="0"/>
                </a:rPr>
                <a:t>)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ru-RU" sz="2000" dirty="0">
                  <a:latin typeface="Arial" panose="020B0604020202020204" pitchFamily="34" charset="0"/>
                </a:rPr>
                <a:t> 20:5</a:t>
              </a:r>
              <a:r>
                <a: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n-US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l-GR" alt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 Box 90"/>
            <p:cNvSpPr txBox="1">
              <a:spLocks noChangeArrowheads="1"/>
            </p:cNvSpPr>
            <p:nvPr/>
          </p:nvSpPr>
          <p:spPr bwMode="auto">
            <a:xfrm>
              <a:off x="4601932" y="5302371"/>
              <a:ext cx="41504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2000" dirty="0" err="1">
                  <a:latin typeface="Arial" panose="020B0604020202020204" pitchFamily="34" charset="0"/>
                </a:rPr>
                <a:t>докозагексаеновая</a:t>
              </a:r>
              <a:r>
                <a:rPr lang="ru-RU" altLang="ru-RU" sz="2000" dirty="0">
                  <a:latin typeface="Arial" panose="020B0604020202020204" pitchFamily="34" charset="0"/>
                </a:rPr>
                <a:t> кислота</a:t>
              </a:r>
              <a:r>
                <a:rPr lang="en-US" altLang="ru-RU" sz="2000" dirty="0">
                  <a:latin typeface="Arial" panose="020B0604020202020204" pitchFamily="34" charset="0"/>
                </a:rPr>
                <a:t> (</a:t>
              </a:r>
              <a:r>
                <a:rPr lang="ru-RU" altLang="ru-RU" sz="2000" dirty="0">
                  <a:latin typeface="Arial" panose="020B0604020202020204" pitchFamily="34" charset="0"/>
                </a:rPr>
                <a:t>ДГК</a:t>
              </a:r>
              <a:r>
                <a:rPr lang="en-US" altLang="ru-RU" sz="2000" dirty="0">
                  <a:latin typeface="Arial" panose="020B0604020202020204" pitchFamily="34" charset="0"/>
                </a:rPr>
                <a:t>)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ru-RU" sz="2000" dirty="0">
                  <a:latin typeface="Arial" panose="020B0604020202020204" pitchFamily="34" charset="0"/>
                </a:rPr>
                <a:t> 2</a:t>
              </a:r>
              <a:r>
                <a:rPr lang="ru-RU" altLang="ru-RU" sz="2000" dirty="0">
                  <a:latin typeface="Arial" panose="020B0604020202020204" pitchFamily="34" charset="0"/>
                </a:rPr>
                <a:t>2</a:t>
              </a:r>
              <a:r>
                <a:rPr lang="en-US" altLang="ru-RU" sz="2000" dirty="0">
                  <a:latin typeface="Arial" panose="020B0604020202020204" pitchFamily="34" charset="0"/>
                </a:rPr>
                <a:t>:</a:t>
              </a:r>
              <a:r>
                <a:rPr lang="ru-RU" altLang="ru-RU" sz="2000" dirty="0">
                  <a:latin typeface="Arial" panose="020B0604020202020204" pitchFamily="34" charset="0"/>
                </a:rPr>
                <a:t>6</a:t>
              </a:r>
              <a:r>
                <a:rPr lang="el-GR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n-US" alt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l-GR" alt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1727200" y="1719573"/>
            <a:ext cx="5340350" cy="1249053"/>
            <a:chOff x="1727200" y="1719573"/>
            <a:chExt cx="5340350" cy="1249053"/>
          </a:xfrm>
        </p:grpSpPr>
        <p:sp>
          <p:nvSpPr>
            <p:cNvPr id="163" name="AutoShape 140"/>
            <p:cNvSpPr>
              <a:spLocks noChangeArrowheads="1"/>
            </p:cNvSpPr>
            <p:nvPr/>
          </p:nvSpPr>
          <p:spPr bwMode="auto">
            <a:xfrm>
              <a:off x="1727200" y="1881188"/>
              <a:ext cx="407988" cy="1081087"/>
            </a:xfrm>
            <a:prstGeom prst="downArrow">
              <a:avLst>
                <a:gd name="adj1" fmla="val 50000"/>
                <a:gd name="adj2" fmla="val 66245"/>
              </a:avLst>
            </a:prstGeom>
            <a:solidFill>
              <a:srgbClr val="CC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" name="AutoShape 143"/>
            <p:cNvSpPr>
              <a:spLocks noChangeArrowheads="1"/>
            </p:cNvSpPr>
            <p:nvPr/>
          </p:nvSpPr>
          <p:spPr bwMode="auto">
            <a:xfrm>
              <a:off x="6659563" y="1881188"/>
              <a:ext cx="407987" cy="1081087"/>
            </a:xfrm>
            <a:prstGeom prst="downArrow">
              <a:avLst>
                <a:gd name="adj1" fmla="val 50000"/>
                <a:gd name="adj2" fmla="val 66245"/>
              </a:avLst>
            </a:prstGeom>
            <a:solidFill>
              <a:srgbClr val="CC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5" name="Line 153"/>
            <p:cNvSpPr>
              <a:spLocks noChangeShapeType="1"/>
            </p:cNvSpPr>
            <p:nvPr/>
          </p:nvSpPr>
          <p:spPr bwMode="auto">
            <a:xfrm flipH="1">
              <a:off x="2109889" y="2046665"/>
              <a:ext cx="1331913" cy="33178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155"/>
            <p:cNvSpPr>
              <a:spLocks noChangeShapeType="1"/>
            </p:cNvSpPr>
            <p:nvPr/>
          </p:nvSpPr>
          <p:spPr bwMode="auto">
            <a:xfrm>
              <a:off x="5422900" y="2072421"/>
              <a:ext cx="1331913" cy="33178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7" name="Group 145"/>
            <p:cNvGrpSpPr>
              <a:grpSpLocks/>
            </p:cNvGrpSpPr>
            <p:nvPr/>
          </p:nvGrpSpPr>
          <p:grpSpPr bwMode="auto">
            <a:xfrm>
              <a:off x="3388519" y="1719573"/>
              <a:ext cx="2268537" cy="711200"/>
              <a:chOff x="4941" y="8694"/>
              <a:chExt cx="2700" cy="723"/>
            </a:xfrm>
          </p:grpSpPr>
          <p:sp>
            <p:nvSpPr>
              <p:cNvPr id="171" name="Oval 146"/>
              <p:cNvSpPr>
                <a:spLocks noChangeArrowheads="1"/>
              </p:cNvSpPr>
              <p:nvPr/>
            </p:nvSpPr>
            <p:spPr bwMode="auto">
              <a:xfrm>
                <a:off x="4941" y="8694"/>
                <a:ext cx="2700" cy="723"/>
              </a:xfrm>
              <a:prstGeom prst="ellipse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2" name="Text Box 147"/>
              <p:cNvSpPr txBox="1">
                <a:spLocks noChangeArrowheads="1"/>
              </p:cNvSpPr>
              <p:nvPr/>
            </p:nvSpPr>
            <p:spPr bwMode="auto">
              <a:xfrm>
                <a:off x="4990" y="8804"/>
                <a:ext cx="25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 err="1">
                    <a:solidFill>
                      <a:srgbClr val="FFFFFF"/>
                    </a:solidFill>
                  </a:rPr>
                  <a:t>десатуразы</a:t>
                </a:r>
                <a:r>
                  <a:rPr lang="ru-RU" altLang="ru-RU" sz="1600" b="1" dirty="0">
                    <a:solidFill>
                      <a:srgbClr val="FFFFFF"/>
                    </a:solidFill>
                  </a:rPr>
                  <a:t> </a:t>
                </a:r>
                <a:r>
                  <a:rPr lang="ru-RU" altLang="ru-RU" sz="1600" b="1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ru-RU" altLang="ru-RU" sz="1600" b="1" dirty="0">
                    <a:solidFill>
                      <a:srgbClr val="FFFFFF"/>
                    </a:solidFill>
                  </a:rPr>
                  <a:t>6, </a:t>
                </a:r>
                <a:r>
                  <a:rPr lang="ru-RU" altLang="ru-RU" sz="1600" b="1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ru-RU" altLang="ru-RU" sz="1600" b="1" dirty="0">
                    <a:solidFill>
                      <a:srgbClr val="FFFFFF"/>
                    </a:solidFill>
                  </a:rPr>
                  <a:t>5</a:t>
                </a:r>
                <a:r>
                  <a:rPr lang="ru-RU" altLang="ru-RU" sz="1600" dirty="0">
                    <a:solidFill>
                      <a:srgbClr val="FFFFFF"/>
                    </a:solidFill>
                  </a:rPr>
                  <a:t> </a:t>
                </a:r>
              </a:p>
              <a:p>
                <a:pPr eaLnBrk="1" hangingPunct="1"/>
                <a:endParaRPr lang="ru-RU" altLang="ru-RU" sz="1600" dirty="0"/>
              </a:p>
            </p:txBody>
          </p:sp>
        </p:grpSp>
        <p:grpSp>
          <p:nvGrpSpPr>
            <p:cNvPr id="168" name="Group 142"/>
            <p:cNvGrpSpPr>
              <a:grpSpLocks/>
            </p:cNvGrpSpPr>
            <p:nvPr/>
          </p:nvGrpSpPr>
          <p:grpSpPr bwMode="auto">
            <a:xfrm>
              <a:off x="3708400" y="2428876"/>
              <a:ext cx="1600200" cy="539750"/>
              <a:chOff x="2381" y="1480"/>
              <a:chExt cx="1008" cy="363"/>
            </a:xfrm>
          </p:grpSpPr>
          <p:sp>
            <p:nvSpPr>
              <p:cNvPr id="169" name="Oval 149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88" cy="36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0" name="Text Box 150"/>
              <p:cNvSpPr txBox="1">
                <a:spLocks noChangeArrowheads="1"/>
              </p:cNvSpPr>
              <p:nvPr/>
            </p:nvSpPr>
            <p:spPr bwMode="auto">
              <a:xfrm>
                <a:off x="2381" y="1548"/>
                <a:ext cx="100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 err="1">
                    <a:solidFill>
                      <a:srgbClr val="FFFFFF"/>
                    </a:solidFill>
                  </a:rPr>
                  <a:t>элонгаза</a:t>
                </a:r>
                <a:endParaRPr lang="ru-RU" altLang="ru-RU" sz="1600" b="1" dirty="0">
                  <a:solidFill>
                    <a:srgbClr val="FFFFFF"/>
                  </a:solidFill>
                </a:endParaRPr>
              </a:p>
              <a:p>
                <a:pPr eaLnBrk="1" hangingPunct="1"/>
                <a:endParaRPr lang="ru-RU" altLang="ru-RU" sz="1600" b="1" dirty="0"/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4428872" y="4297708"/>
            <a:ext cx="4229100" cy="1081088"/>
            <a:chOff x="4464050" y="4400550"/>
            <a:chExt cx="4229100" cy="1081088"/>
          </a:xfrm>
        </p:grpSpPr>
        <p:sp>
          <p:nvSpPr>
            <p:cNvPr id="174" name="AutoShape 144"/>
            <p:cNvSpPr>
              <a:spLocks noChangeArrowheads="1"/>
            </p:cNvSpPr>
            <p:nvPr/>
          </p:nvSpPr>
          <p:spPr bwMode="auto">
            <a:xfrm>
              <a:off x="6696075" y="4400550"/>
              <a:ext cx="407988" cy="1081088"/>
            </a:xfrm>
            <a:prstGeom prst="downArrow">
              <a:avLst>
                <a:gd name="adj1" fmla="val 50000"/>
                <a:gd name="adj2" fmla="val 66245"/>
              </a:avLst>
            </a:prstGeom>
            <a:solidFill>
              <a:srgbClr val="CC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75" name="Group 145"/>
            <p:cNvGrpSpPr>
              <a:grpSpLocks/>
            </p:cNvGrpSpPr>
            <p:nvPr/>
          </p:nvGrpSpPr>
          <p:grpSpPr bwMode="auto">
            <a:xfrm>
              <a:off x="4464050" y="4437063"/>
              <a:ext cx="2268538" cy="711200"/>
              <a:chOff x="4941" y="8694"/>
              <a:chExt cx="2700" cy="723"/>
            </a:xfrm>
          </p:grpSpPr>
          <p:sp>
            <p:nvSpPr>
              <p:cNvPr id="179" name="Oval 146"/>
              <p:cNvSpPr>
                <a:spLocks noChangeArrowheads="1"/>
              </p:cNvSpPr>
              <p:nvPr/>
            </p:nvSpPr>
            <p:spPr bwMode="auto">
              <a:xfrm>
                <a:off x="4941" y="8694"/>
                <a:ext cx="2700" cy="723"/>
              </a:xfrm>
              <a:prstGeom prst="ellipse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0" name="Text Box 147"/>
              <p:cNvSpPr txBox="1">
                <a:spLocks noChangeArrowheads="1"/>
              </p:cNvSpPr>
              <p:nvPr/>
            </p:nvSpPr>
            <p:spPr bwMode="auto">
              <a:xfrm>
                <a:off x="4990" y="8804"/>
                <a:ext cx="25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>
                    <a:solidFill>
                      <a:srgbClr val="FFFFFF"/>
                    </a:solidFill>
                  </a:rPr>
                  <a:t>десатураза </a:t>
                </a:r>
                <a:r>
                  <a:rPr lang="ru-RU" altLang="ru-RU" sz="16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ru-RU" altLang="ru-RU" sz="1600" b="1">
                    <a:solidFill>
                      <a:srgbClr val="FFFFFF"/>
                    </a:solidFill>
                  </a:rPr>
                  <a:t>6</a:t>
                </a:r>
                <a:endParaRPr lang="ru-RU" altLang="ru-RU" sz="1600"/>
              </a:p>
            </p:txBody>
          </p:sp>
        </p:grpSp>
        <p:grpSp>
          <p:nvGrpSpPr>
            <p:cNvPr id="176" name="Group 148"/>
            <p:cNvGrpSpPr>
              <a:grpSpLocks/>
            </p:cNvGrpSpPr>
            <p:nvPr/>
          </p:nvGrpSpPr>
          <p:grpSpPr bwMode="auto">
            <a:xfrm>
              <a:off x="7092950" y="4508500"/>
              <a:ext cx="1600200" cy="539750"/>
              <a:chOff x="2381" y="1480"/>
              <a:chExt cx="1008" cy="363"/>
            </a:xfrm>
          </p:grpSpPr>
          <p:sp>
            <p:nvSpPr>
              <p:cNvPr id="177" name="Oval 149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88" cy="363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8" name="Text Box 150"/>
              <p:cNvSpPr txBox="1">
                <a:spLocks noChangeArrowheads="1"/>
              </p:cNvSpPr>
              <p:nvPr/>
            </p:nvSpPr>
            <p:spPr bwMode="auto">
              <a:xfrm>
                <a:off x="2381" y="1548"/>
                <a:ext cx="100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 err="1">
                    <a:solidFill>
                      <a:srgbClr val="FFFFFF"/>
                    </a:solidFill>
                  </a:rPr>
                  <a:t>элонгаза</a:t>
                </a:r>
                <a:endParaRPr lang="ru-RU" altLang="ru-RU" sz="1600" b="1" dirty="0">
                  <a:solidFill>
                    <a:srgbClr val="FFFFFF"/>
                  </a:solidFill>
                </a:endParaRPr>
              </a:p>
              <a:p>
                <a:pPr eaLnBrk="1" hangingPunct="1"/>
                <a:endParaRPr lang="ru-RU" altLang="ru-RU" sz="1600" b="1" dirty="0"/>
              </a:p>
            </p:txBody>
          </p:sp>
        </p:grpSp>
      </p:grpSp>
      <p:sp>
        <p:nvSpPr>
          <p:cNvPr id="181" name="Text Box 164"/>
          <p:cNvSpPr txBox="1">
            <a:spLocks noChangeArrowheads="1"/>
          </p:cNvSpPr>
          <p:nvPr/>
        </p:nvSpPr>
        <p:spPr bwMode="auto">
          <a:xfrm>
            <a:off x="893861" y="4297708"/>
            <a:ext cx="338455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Синтез длинноцепочечных ПНЖК у большинства </a:t>
            </a:r>
            <a:r>
              <a:rPr lang="ru-RU" altLang="ru-RU" b="1" dirty="0">
                <a:solidFill>
                  <a:srgbClr val="FF3300"/>
                </a:solidFill>
              </a:rPr>
              <a:t>всеядных и хищных</a:t>
            </a:r>
            <a:r>
              <a:rPr lang="ru-RU" altLang="ru-RU" dirty="0">
                <a:solidFill>
                  <a:srgbClr val="FF3300"/>
                </a:solidFill>
              </a:rPr>
              <a:t> животных обеспечивает лишь около </a:t>
            </a:r>
            <a:r>
              <a:rPr lang="ru-RU" altLang="ru-RU" b="1" dirty="0">
                <a:solidFill>
                  <a:srgbClr val="FF3300"/>
                </a:solidFill>
              </a:rPr>
              <a:t>5%</a:t>
            </a:r>
            <a:r>
              <a:rPr lang="ru-RU" altLang="ru-RU" dirty="0">
                <a:solidFill>
                  <a:srgbClr val="FF3300"/>
                </a:solidFill>
              </a:rPr>
              <a:t> физиологических потребностей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37628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68955" y="1436067"/>
            <a:ext cx="4514851" cy="304800"/>
            <a:chOff x="567" y="3475"/>
            <a:chExt cx="2844" cy="192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V="1">
              <a:off x="663" y="3571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 flipV="1">
              <a:off x="567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951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1047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335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 flipH="1">
              <a:off x="1431" y="3571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>
              <a:off x="1719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 flipH="1">
              <a:off x="1815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2103" y="3571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flipH="1">
              <a:off x="2199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2487" y="3571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 flipH="1">
              <a:off x="2583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>
              <a:off x="2679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58"/>
            <p:cNvSpPr>
              <a:spLocks noChangeShapeType="1"/>
            </p:cNvSpPr>
            <p:nvPr/>
          </p:nvSpPr>
          <p:spPr bwMode="auto">
            <a:xfrm flipH="1">
              <a:off x="2775" y="3571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59"/>
            <p:cNvSpPr txBox="1">
              <a:spLocks noChangeArrowheads="1"/>
            </p:cNvSpPr>
            <p:nvPr/>
          </p:nvSpPr>
          <p:spPr bwMode="auto">
            <a:xfrm>
              <a:off x="2835" y="3475"/>
              <a:ext cx="5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1400" b="1">
                  <a:latin typeface="Arial" panose="020B0604020202020204" pitchFamily="34" charset="0"/>
                </a:rPr>
                <a:t>СООН</a:t>
              </a:r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1527" y="3571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1143" y="3571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 flipV="1">
              <a:off x="759" y="3571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63"/>
            <p:cNvSpPr>
              <a:spLocks noChangeShapeType="1"/>
            </p:cNvSpPr>
            <p:nvPr/>
          </p:nvSpPr>
          <p:spPr bwMode="auto">
            <a:xfrm>
              <a:off x="1911" y="3571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2295" y="3571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71848" y="1794282"/>
            <a:ext cx="5227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dirty="0" err="1">
                <a:latin typeface="Arial" panose="020B0604020202020204" pitchFamily="34" charset="0"/>
              </a:rPr>
              <a:t>эйкозапентаеновая</a:t>
            </a:r>
            <a:r>
              <a:rPr lang="ru-RU" altLang="ru-RU" sz="2000" dirty="0">
                <a:latin typeface="Arial" panose="020B0604020202020204" pitchFamily="34" charset="0"/>
              </a:rPr>
              <a:t> кислота </a:t>
            </a:r>
            <a:r>
              <a:rPr lang="en-US" altLang="ru-RU" sz="2000" dirty="0">
                <a:latin typeface="Arial" panose="020B0604020202020204" pitchFamily="34" charset="0"/>
              </a:rPr>
              <a:t>(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ЭПК</a:t>
            </a:r>
            <a:r>
              <a:rPr lang="en-US" altLang="ru-RU" sz="2000" dirty="0">
                <a:latin typeface="Arial" panose="020B0604020202020204" pitchFamily="34" charset="0"/>
              </a:rPr>
              <a:t>) </a:t>
            </a:r>
            <a:r>
              <a:rPr lang="en-US" altLang="ru-RU" sz="2000" b="1" dirty="0">
                <a:latin typeface="Arial" panose="020B0604020202020204" pitchFamily="34" charset="0"/>
              </a:rPr>
              <a:t>20:5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n-3</a:t>
            </a:r>
            <a:endParaRPr lang="el-GR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92"/>
          <p:cNvGrpSpPr>
            <a:grpSpLocks/>
          </p:cNvGrpSpPr>
          <p:nvPr/>
        </p:nvGrpSpPr>
        <p:grpSpPr bwMode="auto">
          <a:xfrm>
            <a:off x="161802" y="6059810"/>
            <a:ext cx="4953001" cy="304800"/>
            <a:chOff x="521" y="3929"/>
            <a:chExt cx="3120" cy="192"/>
          </a:xfrm>
        </p:grpSpPr>
        <p:sp>
          <p:nvSpPr>
            <p:cNvPr id="30" name="Line 67"/>
            <p:cNvSpPr>
              <a:spLocks noChangeShapeType="1"/>
            </p:cNvSpPr>
            <p:nvPr/>
          </p:nvSpPr>
          <p:spPr bwMode="auto">
            <a:xfrm flipV="1">
              <a:off x="617" y="3929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 flipH="1" flipV="1">
              <a:off x="521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69"/>
            <p:cNvSpPr>
              <a:spLocks noChangeShapeType="1"/>
            </p:cNvSpPr>
            <p:nvPr/>
          </p:nvSpPr>
          <p:spPr bwMode="auto">
            <a:xfrm>
              <a:off x="905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 flipH="1">
              <a:off x="1001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1289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Line 72"/>
            <p:cNvSpPr>
              <a:spLocks noChangeShapeType="1"/>
            </p:cNvSpPr>
            <p:nvPr/>
          </p:nvSpPr>
          <p:spPr bwMode="auto">
            <a:xfrm flipH="1">
              <a:off x="1385" y="3929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73"/>
            <p:cNvSpPr>
              <a:spLocks noChangeShapeType="1"/>
            </p:cNvSpPr>
            <p:nvPr/>
          </p:nvSpPr>
          <p:spPr bwMode="auto">
            <a:xfrm>
              <a:off x="1673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Line 74"/>
            <p:cNvSpPr>
              <a:spLocks noChangeShapeType="1"/>
            </p:cNvSpPr>
            <p:nvPr/>
          </p:nvSpPr>
          <p:spPr bwMode="auto">
            <a:xfrm flipH="1">
              <a:off x="1769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75"/>
            <p:cNvSpPr>
              <a:spLocks noChangeShapeType="1"/>
            </p:cNvSpPr>
            <p:nvPr/>
          </p:nvSpPr>
          <p:spPr bwMode="auto">
            <a:xfrm>
              <a:off x="2057" y="3929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Line 76"/>
            <p:cNvSpPr>
              <a:spLocks noChangeShapeType="1"/>
            </p:cNvSpPr>
            <p:nvPr/>
          </p:nvSpPr>
          <p:spPr bwMode="auto">
            <a:xfrm flipH="1">
              <a:off x="2153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77"/>
            <p:cNvSpPr>
              <a:spLocks noChangeShapeType="1"/>
            </p:cNvSpPr>
            <p:nvPr/>
          </p:nvSpPr>
          <p:spPr bwMode="auto">
            <a:xfrm>
              <a:off x="2441" y="3929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Line 78"/>
            <p:cNvSpPr>
              <a:spLocks noChangeShapeType="1"/>
            </p:cNvSpPr>
            <p:nvPr/>
          </p:nvSpPr>
          <p:spPr bwMode="auto">
            <a:xfrm flipH="1">
              <a:off x="2537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Line 79"/>
            <p:cNvSpPr>
              <a:spLocks noChangeShapeType="1"/>
            </p:cNvSpPr>
            <p:nvPr/>
          </p:nvSpPr>
          <p:spPr bwMode="auto">
            <a:xfrm>
              <a:off x="2825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80"/>
            <p:cNvSpPr>
              <a:spLocks noChangeShapeType="1"/>
            </p:cNvSpPr>
            <p:nvPr/>
          </p:nvSpPr>
          <p:spPr bwMode="auto">
            <a:xfrm flipH="1">
              <a:off x="2921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Text Box 81"/>
            <p:cNvSpPr txBox="1">
              <a:spLocks noChangeArrowheads="1"/>
            </p:cNvSpPr>
            <p:nvPr/>
          </p:nvSpPr>
          <p:spPr bwMode="auto">
            <a:xfrm>
              <a:off x="3065" y="3929"/>
              <a:ext cx="5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1400" b="1">
                  <a:latin typeface="Arial" panose="020B0604020202020204" pitchFamily="34" charset="0"/>
                </a:rPr>
                <a:t>СООН</a:t>
              </a:r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>
              <a:off x="1481" y="3929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1097" y="3929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Line 84"/>
            <p:cNvSpPr>
              <a:spLocks noChangeShapeType="1"/>
            </p:cNvSpPr>
            <p:nvPr/>
          </p:nvSpPr>
          <p:spPr bwMode="auto">
            <a:xfrm flipV="1">
              <a:off x="713" y="3929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Line 85"/>
            <p:cNvSpPr>
              <a:spLocks noChangeShapeType="1"/>
            </p:cNvSpPr>
            <p:nvPr/>
          </p:nvSpPr>
          <p:spPr bwMode="auto">
            <a:xfrm>
              <a:off x="1865" y="3929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86"/>
            <p:cNvSpPr>
              <a:spLocks noChangeShapeType="1"/>
            </p:cNvSpPr>
            <p:nvPr/>
          </p:nvSpPr>
          <p:spPr bwMode="auto">
            <a:xfrm>
              <a:off x="2249" y="3929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87"/>
            <p:cNvSpPr>
              <a:spLocks noChangeShapeType="1"/>
            </p:cNvSpPr>
            <p:nvPr/>
          </p:nvSpPr>
          <p:spPr bwMode="auto">
            <a:xfrm>
              <a:off x="2633" y="3929"/>
              <a:ext cx="192" cy="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Line 88"/>
            <p:cNvSpPr>
              <a:spLocks noChangeShapeType="1"/>
            </p:cNvSpPr>
            <p:nvPr/>
          </p:nvSpPr>
          <p:spPr bwMode="auto">
            <a:xfrm>
              <a:off x="3017" y="3929"/>
              <a:ext cx="103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" name="Text Box 91"/>
          <p:cNvSpPr txBox="1">
            <a:spLocks noChangeArrowheads="1"/>
          </p:cNvSpPr>
          <p:nvPr/>
        </p:nvSpPr>
        <p:spPr bwMode="auto">
          <a:xfrm>
            <a:off x="72462" y="6364973"/>
            <a:ext cx="514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dirty="0" err="1">
                <a:latin typeface="Arial" panose="020B0604020202020204" pitchFamily="34" charset="0"/>
              </a:rPr>
              <a:t>докозагексаеновая</a:t>
            </a:r>
            <a:r>
              <a:rPr lang="ru-RU" altLang="ru-RU" sz="2000" dirty="0">
                <a:latin typeface="Arial" panose="020B0604020202020204" pitchFamily="34" charset="0"/>
              </a:rPr>
              <a:t> кислота </a:t>
            </a:r>
            <a:r>
              <a:rPr lang="en-US" altLang="ru-RU" sz="2000" dirty="0">
                <a:latin typeface="Arial" panose="020B0604020202020204" pitchFamily="34" charset="0"/>
              </a:rPr>
              <a:t>(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ДГК</a:t>
            </a:r>
            <a:r>
              <a:rPr lang="en-US" altLang="ru-RU" sz="2000" dirty="0">
                <a:latin typeface="Arial" panose="020B0604020202020204" pitchFamily="34" charset="0"/>
              </a:rPr>
              <a:t>) </a:t>
            </a:r>
            <a:r>
              <a:rPr lang="en-US" altLang="ru-RU" sz="2000" b="1" dirty="0">
                <a:latin typeface="Arial" panose="020B0604020202020204" pitchFamily="34" charset="0"/>
              </a:rPr>
              <a:t>22:6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n-3</a:t>
            </a:r>
            <a:endParaRPr lang="el-GR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96"/>
          <p:cNvSpPr txBox="1">
            <a:spLocks noChangeArrowheads="1"/>
          </p:cNvSpPr>
          <p:nvPr/>
        </p:nvSpPr>
        <p:spPr bwMode="auto">
          <a:xfrm>
            <a:off x="5789" y="32340"/>
            <a:ext cx="8964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cs typeface="Arial" panose="020B0604020202020204" pitchFamily="34" charset="0"/>
              </a:rPr>
              <a:t>Длинноцепочечные ПНЖК обязательно должны содержаться в рационе многих водных беспозвоночных, рыб, ряда наземных животных и человека, поскольку они выполняют важнейшие физиолого-биохимические функции.</a:t>
            </a:r>
            <a:endParaRPr lang="el-GR" altLang="ru-RU" dirty="0"/>
          </a:p>
        </p:txBody>
      </p:sp>
      <p:sp>
        <p:nvSpPr>
          <p:cNvPr id="104" name="AutoShape 382"/>
          <p:cNvSpPr>
            <a:spLocks noChangeArrowheads="1"/>
          </p:cNvSpPr>
          <p:nvPr/>
        </p:nvSpPr>
        <p:spPr bwMode="auto">
          <a:xfrm rot="16200000">
            <a:off x="4895782" y="2106598"/>
            <a:ext cx="407987" cy="647700"/>
          </a:xfrm>
          <a:prstGeom prst="downArrow">
            <a:avLst>
              <a:gd name="adj1" fmla="val 50000"/>
              <a:gd name="adj2" fmla="val 6620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000">
              <a:latin typeface="Arial" panose="020B0604020202020204" pitchFamily="34" charset="0"/>
            </a:endParaRPr>
          </a:p>
        </p:txBody>
      </p:sp>
      <p:sp>
        <p:nvSpPr>
          <p:cNvPr id="105" name="Text Box 96"/>
          <p:cNvSpPr txBox="1">
            <a:spLocks noChangeArrowheads="1"/>
          </p:cNvSpPr>
          <p:nvPr/>
        </p:nvSpPr>
        <p:spPr bwMode="auto">
          <a:xfrm>
            <a:off x="240592" y="2222099"/>
            <a:ext cx="4284726" cy="4616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err="1">
                <a:cs typeface="Arial" panose="020B0604020202020204" pitchFamily="34" charset="0"/>
              </a:rPr>
              <a:t>Эндогормоны</a:t>
            </a:r>
            <a:r>
              <a:rPr lang="en-US" altLang="ru-RU" sz="2400" dirty="0">
                <a:cs typeface="Arial" panose="020B0604020202020204" pitchFamily="34" charset="0"/>
              </a:rPr>
              <a:t> (</a:t>
            </a:r>
            <a:r>
              <a:rPr lang="ru-RU" altLang="ru-RU" sz="2400" dirty="0" err="1">
                <a:cs typeface="Arial" panose="020B0604020202020204" pitchFamily="34" charset="0"/>
              </a:rPr>
              <a:t>эйкозаноиды</a:t>
            </a:r>
            <a:r>
              <a:rPr lang="en-US" altLang="ru-RU" sz="2400" dirty="0">
                <a:cs typeface="Arial" panose="020B0604020202020204" pitchFamily="34" charset="0"/>
              </a:rPr>
              <a:t>)</a:t>
            </a:r>
            <a:endParaRPr lang="el-GR" altLang="ru-RU" sz="2400" dirty="0"/>
          </a:p>
        </p:txBody>
      </p:sp>
      <p:sp>
        <p:nvSpPr>
          <p:cNvPr id="106" name="AutoShape 382"/>
          <p:cNvSpPr>
            <a:spLocks noChangeArrowheads="1"/>
          </p:cNvSpPr>
          <p:nvPr/>
        </p:nvSpPr>
        <p:spPr bwMode="auto">
          <a:xfrm rot="5400000" flipV="1">
            <a:off x="1265112" y="4565366"/>
            <a:ext cx="407987" cy="647700"/>
          </a:xfrm>
          <a:prstGeom prst="downArrow">
            <a:avLst>
              <a:gd name="adj1" fmla="val 50000"/>
              <a:gd name="adj2" fmla="val 6620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000">
              <a:latin typeface="Arial" panose="020B0604020202020204" pitchFamily="34" charset="0"/>
            </a:endParaRPr>
          </a:p>
        </p:txBody>
      </p:sp>
      <p:sp>
        <p:nvSpPr>
          <p:cNvPr id="107" name="Rectangle 379"/>
          <p:cNvSpPr>
            <a:spLocks noChangeArrowheads="1"/>
          </p:cNvSpPr>
          <p:nvPr/>
        </p:nvSpPr>
        <p:spPr bwMode="auto">
          <a:xfrm>
            <a:off x="547563" y="5297384"/>
            <a:ext cx="4043788" cy="4616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Arial" panose="020B0604020202020204" pitchFamily="34" charset="0"/>
              </a:rPr>
              <a:t>Мембраны нервных клеток</a:t>
            </a:r>
          </a:p>
        </p:txBody>
      </p:sp>
      <p:pic>
        <p:nvPicPr>
          <p:cNvPr id="108" name="Picture 65" descr="he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38" y="1364307"/>
            <a:ext cx="1380360" cy="11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64" descr="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24" y="3673796"/>
            <a:ext cx="972589" cy="9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5" descr="MC90043874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19" y="4776483"/>
            <a:ext cx="1423763" cy="189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Группа 110"/>
          <p:cNvGrpSpPr/>
          <p:nvPr/>
        </p:nvGrpSpPr>
        <p:grpSpPr>
          <a:xfrm>
            <a:off x="5341554" y="5051832"/>
            <a:ext cx="1936802" cy="1713191"/>
            <a:chOff x="1176528" y="4554148"/>
            <a:chExt cx="1936802" cy="1713191"/>
          </a:xfrm>
        </p:grpSpPr>
        <p:sp>
          <p:nvSpPr>
            <p:cNvPr id="112" name="Text Box 381"/>
            <p:cNvSpPr txBox="1">
              <a:spLocks noChangeArrowheads="1"/>
            </p:cNvSpPr>
            <p:nvPr/>
          </p:nvSpPr>
          <p:spPr bwMode="auto">
            <a:xfrm>
              <a:off x="1428580" y="4554148"/>
              <a:ext cx="14173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sz="2400" dirty="0">
                  <a:latin typeface="Arial" panose="020B0604020202020204" pitchFamily="34" charset="0"/>
                </a:rPr>
                <a:t>15 - </a:t>
              </a:r>
              <a:r>
                <a:rPr lang="en-US" sz="2400" dirty="0">
                  <a:latin typeface="Arial" panose="020B0604020202020204" pitchFamily="34" charset="0"/>
                </a:rPr>
                <a:t>3</a:t>
              </a:r>
              <a:r>
                <a:rPr lang="ru-RU" sz="2400" dirty="0">
                  <a:latin typeface="Arial" panose="020B0604020202020204" pitchFamily="34" charset="0"/>
                </a:rPr>
                <a:t>0%</a:t>
              </a:r>
            </a:p>
          </p:txBody>
        </p:sp>
        <p:pic>
          <p:nvPicPr>
            <p:cNvPr id="113" name="Picture 3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528" y="4908687"/>
              <a:ext cx="1936802" cy="135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" name="Text Box 90"/>
          <p:cNvSpPr txBox="1">
            <a:spLocks noChangeArrowheads="1"/>
          </p:cNvSpPr>
          <p:nvPr/>
        </p:nvSpPr>
        <p:spPr bwMode="auto">
          <a:xfrm>
            <a:off x="3372045" y="2698566"/>
            <a:ext cx="5755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Регуляция работы сердечно-сосудистой системы, воспаления, аллергии, болевого синдрома.</a:t>
            </a:r>
            <a:endParaRPr lang="el-GR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90"/>
          <p:cNvSpPr txBox="1">
            <a:spLocks noChangeArrowheads="1"/>
          </p:cNvSpPr>
          <p:nvPr/>
        </p:nvSpPr>
        <p:spPr bwMode="auto">
          <a:xfrm>
            <a:off x="1827723" y="4510612"/>
            <a:ext cx="52363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Восприятие светового сигнала, проведение нервного импульса, ритм сердечной мышцы.</a:t>
            </a:r>
            <a:endParaRPr lang="el-GR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Box 90"/>
          <p:cNvSpPr txBox="1">
            <a:spLocks noChangeArrowheads="1"/>
          </p:cNvSpPr>
          <p:nvPr/>
        </p:nvSpPr>
        <p:spPr bwMode="auto">
          <a:xfrm>
            <a:off x="240592" y="3254812"/>
            <a:ext cx="7211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</a:rPr>
              <a:t>Нобелевская премия 1982 г. за исследования простагландинов</a:t>
            </a:r>
          </a:p>
          <a:p>
            <a:r>
              <a:rPr lang="ru-RU" altLang="ru-RU" dirty="0">
                <a:latin typeface="Arial" panose="020B0604020202020204" pitchFamily="34" charset="0"/>
              </a:rPr>
              <a:t>(Суне </a:t>
            </a:r>
            <a:r>
              <a:rPr lang="ru-RU" altLang="ru-RU" dirty="0" err="1">
                <a:latin typeface="Arial" panose="020B0604020202020204" pitchFamily="34" charset="0"/>
              </a:rPr>
              <a:t>Бергстрём</a:t>
            </a:r>
            <a:r>
              <a:rPr lang="ru-RU" altLang="ru-RU" dirty="0"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latin typeface="Arial" panose="020B0604020202020204" pitchFamily="34" charset="0"/>
              </a:rPr>
              <a:t>Бенгт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</a:rPr>
              <a:t>Самуэльсон</a:t>
            </a:r>
            <a:r>
              <a:rPr lang="ru-RU" altLang="ru-RU" dirty="0">
                <a:latin typeface="Arial" panose="020B0604020202020204" pitchFamily="34" charset="0"/>
              </a:rPr>
              <a:t>, Джон </a:t>
            </a:r>
            <a:r>
              <a:rPr lang="ru-RU" altLang="ru-RU" dirty="0" err="1">
                <a:latin typeface="Arial" panose="020B0604020202020204" pitchFamily="34" charset="0"/>
              </a:rPr>
              <a:t>Вейн</a:t>
            </a:r>
            <a:r>
              <a:rPr lang="ru-RU" altLang="ru-RU" dirty="0">
                <a:latin typeface="Arial" panose="020B0604020202020204" pitchFamily="34" charset="0"/>
              </a:rPr>
              <a:t>)</a:t>
            </a:r>
            <a:endParaRPr lang="el-GR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14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85725"/>
            <a:ext cx="84613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Для человека оптимальное соотношение в пище</a:t>
            </a:r>
          </a:p>
          <a:p>
            <a:pPr algn="ctr"/>
            <a:r>
              <a:rPr lang="el-GR" altLang="ru-RU" sz="4000" dirty="0">
                <a:cs typeface="Arial" panose="020B0604020202020204" pitchFamily="34" charset="0"/>
              </a:rPr>
              <a:t>ω6</a:t>
            </a:r>
            <a:r>
              <a:rPr lang="ru-RU" altLang="ru-RU" sz="4000" dirty="0"/>
              <a:t>:</a:t>
            </a:r>
            <a:r>
              <a:rPr lang="el-GR" altLang="ru-RU" sz="4000" dirty="0">
                <a:cs typeface="Arial" panose="020B0604020202020204" pitchFamily="34" charset="0"/>
              </a:rPr>
              <a:t>ω</a:t>
            </a:r>
            <a:r>
              <a:rPr lang="ru-RU" altLang="ru-RU" sz="4000" dirty="0"/>
              <a:t>3 ≈ 1:1</a:t>
            </a:r>
            <a:r>
              <a:rPr lang="ru-RU" altLang="ru-RU" sz="3600" dirty="0"/>
              <a:t> 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962819" y="1173956"/>
            <a:ext cx="727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Модернизация сельского хозяйства </a:t>
            </a:r>
            <a:r>
              <a:rPr lang="en-US" altLang="ru-RU" sz="2800" dirty="0"/>
              <a:t>XX </a:t>
            </a:r>
            <a:r>
              <a:rPr lang="ru-RU" altLang="ru-RU" sz="2800" dirty="0"/>
              <a:t>в.</a:t>
            </a:r>
            <a:r>
              <a:rPr lang="en-US" altLang="ru-RU" sz="2800" dirty="0"/>
              <a:t>:</a:t>
            </a:r>
            <a:r>
              <a:rPr lang="ru-RU" altLang="ru-RU" dirty="0"/>
              <a:t>  </a:t>
            </a:r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 rot="5400000">
            <a:off x="4166394" y="5203031"/>
            <a:ext cx="863600" cy="700088"/>
          </a:xfrm>
          <a:prstGeom prst="rightArrow">
            <a:avLst>
              <a:gd name="adj1" fmla="val 51028"/>
              <a:gd name="adj2" fmla="val 65162"/>
            </a:avLst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87338" y="5913438"/>
            <a:ext cx="850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В индустриальных странах</a:t>
            </a:r>
            <a:r>
              <a:rPr lang="ru-RU" altLang="ru-RU" sz="4000" dirty="0"/>
              <a:t> </a:t>
            </a:r>
            <a:r>
              <a:rPr lang="el-GR" altLang="ru-RU" sz="4000" dirty="0"/>
              <a:t>ω6</a:t>
            </a:r>
            <a:r>
              <a:rPr lang="ru-RU" altLang="ru-RU" sz="4000" dirty="0"/>
              <a:t>:</a:t>
            </a:r>
            <a:r>
              <a:rPr lang="el-GR" altLang="ru-RU" sz="4000" dirty="0"/>
              <a:t>ω</a:t>
            </a:r>
            <a:r>
              <a:rPr lang="ru-RU" altLang="ru-RU" sz="4000" dirty="0"/>
              <a:t>3 </a:t>
            </a:r>
            <a:r>
              <a:rPr lang="en-US" altLang="ru-RU" sz="4000" dirty="0"/>
              <a:t>&gt;</a:t>
            </a:r>
            <a:r>
              <a:rPr lang="ru-RU" altLang="ru-RU" sz="4000" dirty="0"/>
              <a:t> </a:t>
            </a:r>
            <a:r>
              <a:rPr lang="en-US" altLang="ru-RU" sz="4000" dirty="0"/>
              <a:t>20</a:t>
            </a:r>
            <a:r>
              <a:rPr lang="ru-RU" altLang="ru-RU" sz="4000" dirty="0"/>
              <a:t>:1</a:t>
            </a:r>
          </a:p>
        </p:txBody>
      </p:sp>
      <p:graphicFrame>
        <p:nvGraphicFramePr>
          <p:cNvPr id="15878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10304"/>
              </p:ext>
            </p:extLst>
          </p:nvPr>
        </p:nvGraphicFramePr>
        <p:xfrm>
          <a:off x="2679192" y="1903090"/>
          <a:ext cx="4992624" cy="3060700"/>
        </p:xfrm>
        <a:graphic>
          <a:graphicData uri="http://schemas.openxmlformats.org/drawingml/2006/table">
            <a:tbl>
              <a:tblPr/>
              <a:tblGrid>
                <a:gridCol w="368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продукт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ω6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ω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пшеница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куриные яйца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:1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гамбургер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подсолнечное масло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:1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30" y="1873656"/>
            <a:ext cx="1524132" cy="1524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368">
            <a:off x="1385540" y="1507204"/>
            <a:ext cx="1524132" cy="1524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31" y="2645158"/>
            <a:ext cx="1524132" cy="1524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97" y="3205515"/>
            <a:ext cx="1524000" cy="152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455" y="3845024"/>
            <a:ext cx="1828958" cy="182895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  <p:bldP spid="158724" grpId="0" animBg="1"/>
      <p:bldP spid="158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0"/>
          <p:cNvSpPr>
            <a:spLocks noChangeArrowheads="1"/>
          </p:cNvSpPr>
          <p:nvPr/>
        </p:nvSpPr>
        <p:spPr bwMode="auto">
          <a:xfrm>
            <a:off x="1187450" y="1520825"/>
            <a:ext cx="6624638" cy="482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42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Величина </a:t>
            </a:r>
            <a:r>
              <a:rPr lang="el-GR" altLang="ru-RU" sz="2800" dirty="0"/>
              <a:t>ω6</a:t>
            </a:r>
            <a:r>
              <a:rPr lang="ru-RU" altLang="ru-RU" sz="2800" dirty="0"/>
              <a:t>:</a:t>
            </a:r>
            <a:r>
              <a:rPr lang="el-GR" altLang="ru-RU" sz="2800" dirty="0"/>
              <a:t>ω</a:t>
            </a:r>
            <a:r>
              <a:rPr lang="ru-RU" altLang="ru-RU" sz="2800" dirty="0"/>
              <a:t>3 в клетках крови (тромбоцитах) и смертность от сердечнососудистых заболеваний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60475" y="1449388"/>
            <a:ext cx="108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400">
                <a:solidFill>
                  <a:srgbClr val="0000FF"/>
                </a:solidFill>
              </a:rPr>
              <a:t>ω6</a:t>
            </a:r>
            <a:r>
              <a:rPr lang="ru-RU" altLang="ru-RU" sz="2400">
                <a:solidFill>
                  <a:srgbClr val="0000FF"/>
                </a:solidFill>
              </a:rPr>
              <a:t>:</a:t>
            </a:r>
            <a:r>
              <a:rPr lang="el-GR" altLang="ru-RU" sz="2400">
                <a:solidFill>
                  <a:srgbClr val="0000FF"/>
                </a:solidFill>
              </a:rPr>
              <a:t>ω</a:t>
            </a:r>
            <a:r>
              <a:rPr lang="ru-RU" altLang="ru-RU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95963" y="555307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США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79838" y="5589588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Япония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84325" y="5589588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Гренландия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5761038" y="1233488"/>
            <a:ext cx="28797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3300"/>
                </a:solidFill>
              </a:rPr>
              <a:t>смертность от с.з.</a:t>
            </a:r>
          </a:p>
          <a:p>
            <a:pPr algn="ctr" eaLnBrk="1" hangingPunct="1"/>
            <a:r>
              <a:rPr lang="ru-RU" altLang="ru-RU">
                <a:solidFill>
                  <a:srgbClr val="FF3300"/>
                </a:solidFill>
              </a:rPr>
              <a:t>(% общей смертности)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056438" y="1989138"/>
            <a:ext cx="682625" cy="3708400"/>
            <a:chOff x="4468" y="1275"/>
            <a:chExt cx="430" cy="2336"/>
          </a:xfrm>
        </p:grpSpPr>
        <p:grpSp>
          <p:nvGrpSpPr>
            <p:cNvPr id="14374" name="Group 10"/>
            <p:cNvGrpSpPr>
              <a:grpSpLocks/>
            </p:cNvGrpSpPr>
            <p:nvPr/>
          </p:nvGrpSpPr>
          <p:grpSpPr bwMode="auto">
            <a:xfrm>
              <a:off x="4468" y="1275"/>
              <a:ext cx="45" cy="2224"/>
              <a:chOff x="1429" y="1275"/>
              <a:chExt cx="45" cy="2224"/>
            </a:xfrm>
          </p:grpSpPr>
          <p:sp>
            <p:nvSpPr>
              <p:cNvPr id="14380" name="Line 11"/>
              <p:cNvSpPr>
                <a:spLocks noChangeShapeType="1"/>
              </p:cNvSpPr>
              <p:nvPr/>
            </p:nvSpPr>
            <p:spPr bwMode="auto">
              <a:xfrm>
                <a:off x="1429" y="1276"/>
                <a:ext cx="0" cy="222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Line 12"/>
              <p:cNvSpPr>
                <a:spLocks noChangeShapeType="1"/>
              </p:cNvSpPr>
              <p:nvPr/>
            </p:nvSpPr>
            <p:spPr bwMode="auto">
              <a:xfrm>
                <a:off x="1429" y="2614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2" name="Line 13"/>
              <p:cNvSpPr>
                <a:spLocks noChangeShapeType="1"/>
              </p:cNvSpPr>
              <p:nvPr/>
            </p:nvSpPr>
            <p:spPr bwMode="auto">
              <a:xfrm>
                <a:off x="1429" y="3045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3" name="Line 14"/>
              <p:cNvSpPr>
                <a:spLocks noChangeShapeType="1"/>
              </p:cNvSpPr>
              <p:nvPr/>
            </p:nvSpPr>
            <p:spPr bwMode="auto">
              <a:xfrm>
                <a:off x="1429" y="3498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4" name="Line 15"/>
              <p:cNvSpPr>
                <a:spLocks noChangeShapeType="1"/>
              </p:cNvSpPr>
              <p:nvPr/>
            </p:nvSpPr>
            <p:spPr bwMode="auto">
              <a:xfrm>
                <a:off x="1429" y="1275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5" name="Line 16"/>
              <p:cNvSpPr>
                <a:spLocks noChangeShapeType="1"/>
              </p:cNvSpPr>
              <p:nvPr/>
            </p:nvSpPr>
            <p:spPr bwMode="auto">
              <a:xfrm>
                <a:off x="1429" y="1729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6" name="Line 17"/>
              <p:cNvSpPr>
                <a:spLocks noChangeShapeType="1"/>
              </p:cNvSpPr>
              <p:nvPr/>
            </p:nvSpPr>
            <p:spPr bwMode="auto">
              <a:xfrm>
                <a:off x="1429" y="2160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75" name="Text Box 18"/>
            <p:cNvSpPr txBox="1">
              <a:spLocks noChangeArrowheads="1"/>
            </p:cNvSpPr>
            <p:nvPr/>
          </p:nvSpPr>
          <p:spPr bwMode="auto">
            <a:xfrm>
              <a:off x="4604" y="336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14376" name="Text Box 19"/>
            <p:cNvSpPr txBox="1">
              <a:spLocks noChangeArrowheads="1"/>
            </p:cNvSpPr>
            <p:nvPr/>
          </p:nvSpPr>
          <p:spPr bwMode="auto">
            <a:xfrm>
              <a:off x="4581" y="290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3300"/>
                  </a:solidFill>
                </a:rPr>
                <a:t>10</a:t>
              </a:r>
            </a:p>
          </p:txBody>
        </p:sp>
        <p:sp>
          <p:nvSpPr>
            <p:cNvPr id="14377" name="Text Box 20"/>
            <p:cNvSpPr txBox="1">
              <a:spLocks noChangeArrowheads="1"/>
            </p:cNvSpPr>
            <p:nvPr/>
          </p:nvSpPr>
          <p:spPr bwMode="auto">
            <a:xfrm>
              <a:off x="4581" y="247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3300"/>
                  </a:solidFill>
                </a:rPr>
                <a:t>20</a:t>
              </a:r>
            </a:p>
          </p:txBody>
        </p:sp>
        <p:sp>
          <p:nvSpPr>
            <p:cNvPr id="14378" name="Text Box 21"/>
            <p:cNvSpPr txBox="1">
              <a:spLocks noChangeArrowheads="1"/>
            </p:cNvSpPr>
            <p:nvPr/>
          </p:nvSpPr>
          <p:spPr bwMode="auto">
            <a:xfrm>
              <a:off x="4581" y="204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3300"/>
                  </a:solidFill>
                </a:rPr>
                <a:t>30</a:t>
              </a:r>
            </a:p>
          </p:txBody>
        </p:sp>
        <p:sp>
          <p:nvSpPr>
            <p:cNvPr id="14379" name="Text Box 22"/>
            <p:cNvSpPr txBox="1">
              <a:spLocks noChangeArrowheads="1"/>
            </p:cNvSpPr>
            <p:nvPr/>
          </p:nvSpPr>
          <p:spPr bwMode="auto">
            <a:xfrm>
              <a:off x="4604" y="159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3300"/>
                  </a:solidFill>
                </a:rPr>
                <a:t>40</a:t>
              </a:r>
            </a:p>
          </p:txBody>
        </p:sp>
      </p:grpSp>
      <p:grpSp>
        <p:nvGrpSpPr>
          <p:cNvPr id="14346" name="Group 48"/>
          <p:cNvGrpSpPr>
            <a:grpSpLocks/>
          </p:cNvGrpSpPr>
          <p:nvPr/>
        </p:nvGrpSpPr>
        <p:grpSpPr bwMode="auto">
          <a:xfrm>
            <a:off x="1223963" y="1809750"/>
            <a:ext cx="576262" cy="3889375"/>
            <a:chOff x="5125" y="1207"/>
            <a:chExt cx="363" cy="2450"/>
          </a:xfrm>
        </p:grpSpPr>
        <p:grpSp>
          <p:nvGrpSpPr>
            <p:cNvPr id="14360" name="Group 30"/>
            <p:cNvGrpSpPr>
              <a:grpSpLocks/>
            </p:cNvGrpSpPr>
            <p:nvPr/>
          </p:nvGrpSpPr>
          <p:grpSpPr bwMode="auto">
            <a:xfrm flipH="1">
              <a:off x="5443" y="1321"/>
              <a:ext cx="45" cy="2224"/>
              <a:chOff x="1429" y="1275"/>
              <a:chExt cx="45" cy="2224"/>
            </a:xfrm>
          </p:grpSpPr>
          <p:sp>
            <p:nvSpPr>
              <p:cNvPr id="14367" name="Line 31"/>
              <p:cNvSpPr>
                <a:spLocks noChangeShapeType="1"/>
              </p:cNvSpPr>
              <p:nvPr/>
            </p:nvSpPr>
            <p:spPr bwMode="auto">
              <a:xfrm flipH="1">
                <a:off x="1429" y="1276"/>
                <a:ext cx="0" cy="222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Line 32"/>
              <p:cNvSpPr>
                <a:spLocks noChangeShapeType="1"/>
              </p:cNvSpPr>
              <p:nvPr/>
            </p:nvSpPr>
            <p:spPr bwMode="auto">
              <a:xfrm>
                <a:off x="1429" y="2614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9" name="Line 33"/>
              <p:cNvSpPr>
                <a:spLocks noChangeShapeType="1"/>
              </p:cNvSpPr>
              <p:nvPr/>
            </p:nvSpPr>
            <p:spPr bwMode="auto">
              <a:xfrm>
                <a:off x="1429" y="3045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/>
            </p:nvSpPr>
            <p:spPr bwMode="auto">
              <a:xfrm>
                <a:off x="1429" y="3498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/>
            </p:nvSpPr>
            <p:spPr bwMode="auto">
              <a:xfrm>
                <a:off x="1429" y="1275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2" name="Line 36"/>
              <p:cNvSpPr>
                <a:spLocks noChangeShapeType="1"/>
              </p:cNvSpPr>
              <p:nvPr/>
            </p:nvSpPr>
            <p:spPr bwMode="auto">
              <a:xfrm>
                <a:off x="1429" y="1729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Line 37"/>
              <p:cNvSpPr>
                <a:spLocks noChangeShapeType="1"/>
              </p:cNvSpPr>
              <p:nvPr/>
            </p:nvSpPr>
            <p:spPr bwMode="auto">
              <a:xfrm>
                <a:off x="1429" y="2160"/>
                <a:ext cx="4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61" name="Text Box 38"/>
            <p:cNvSpPr txBox="1">
              <a:spLocks noChangeArrowheads="1"/>
            </p:cNvSpPr>
            <p:nvPr/>
          </p:nvSpPr>
          <p:spPr bwMode="auto">
            <a:xfrm>
              <a:off x="5216" y="340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4362" name="Text Box 39"/>
            <p:cNvSpPr txBox="1">
              <a:spLocks noChangeArrowheads="1"/>
            </p:cNvSpPr>
            <p:nvPr/>
          </p:nvSpPr>
          <p:spPr bwMode="auto">
            <a:xfrm>
              <a:off x="5125" y="295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14363" name="Text Box 40"/>
            <p:cNvSpPr txBox="1">
              <a:spLocks noChangeArrowheads="1"/>
            </p:cNvSpPr>
            <p:nvPr/>
          </p:nvSpPr>
          <p:spPr bwMode="auto">
            <a:xfrm>
              <a:off x="5125" y="252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</a:rPr>
                <a:t>20</a:t>
              </a:r>
            </a:p>
          </p:txBody>
        </p:sp>
        <p:sp>
          <p:nvSpPr>
            <p:cNvPr id="14364" name="Text Box 41"/>
            <p:cNvSpPr txBox="1">
              <a:spLocks noChangeArrowheads="1"/>
            </p:cNvSpPr>
            <p:nvPr/>
          </p:nvSpPr>
          <p:spPr bwMode="auto">
            <a:xfrm>
              <a:off x="5125" y="209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</a:rPr>
                <a:t>30</a:t>
              </a:r>
            </a:p>
          </p:txBody>
        </p:sp>
        <p:sp>
          <p:nvSpPr>
            <p:cNvPr id="14365" name="Text Box 42"/>
            <p:cNvSpPr txBox="1">
              <a:spLocks noChangeArrowheads="1"/>
            </p:cNvSpPr>
            <p:nvPr/>
          </p:nvSpPr>
          <p:spPr bwMode="auto">
            <a:xfrm>
              <a:off x="5148" y="163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</a:rPr>
                <a:t>40</a:t>
              </a:r>
            </a:p>
          </p:txBody>
        </p:sp>
        <p:sp>
          <p:nvSpPr>
            <p:cNvPr id="14366" name="Text Box 43"/>
            <p:cNvSpPr txBox="1">
              <a:spLocks noChangeArrowheads="1"/>
            </p:cNvSpPr>
            <p:nvPr/>
          </p:nvSpPr>
          <p:spPr bwMode="auto">
            <a:xfrm>
              <a:off x="5125" y="120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</a:rPr>
                <a:t>50</a:t>
              </a:r>
            </a:p>
          </p:txBody>
        </p:sp>
      </p:grpSp>
      <p:sp>
        <p:nvSpPr>
          <p:cNvPr id="14347" name="Rectangle 44"/>
          <p:cNvSpPr>
            <a:spLocks noChangeArrowheads="1"/>
          </p:cNvSpPr>
          <p:nvPr/>
        </p:nvSpPr>
        <p:spPr bwMode="auto">
          <a:xfrm>
            <a:off x="5616575" y="1989138"/>
            <a:ext cx="1260475" cy="3527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8" name="Rectangle 45"/>
          <p:cNvSpPr>
            <a:spLocks noChangeArrowheads="1"/>
          </p:cNvSpPr>
          <p:nvPr/>
        </p:nvSpPr>
        <p:spPr bwMode="auto">
          <a:xfrm>
            <a:off x="3708400" y="4652963"/>
            <a:ext cx="1296988" cy="8636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9" name="Rectangle 46"/>
          <p:cNvSpPr>
            <a:spLocks noChangeArrowheads="1"/>
          </p:cNvSpPr>
          <p:nvPr/>
        </p:nvSpPr>
        <p:spPr bwMode="auto">
          <a:xfrm>
            <a:off x="1836738" y="5445125"/>
            <a:ext cx="1296987" cy="71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0" name="Line 47"/>
          <p:cNvSpPr>
            <a:spLocks noChangeShapeType="1"/>
          </p:cNvSpPr>
          <p:nvPr/>
        </p:nvSpPr>
        <p:spPr bwMode="auto">
          <a:xfrm>
            <a:off x="1800225" y="5518150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 flipH="1">
            <a:off x="2411413" y="2205038"/>
            <a:ext cx="3924300" cy="2879725"/>
            <a:chOff x="1678" y="1434"/>
            <a:chExt cx="2472" cy="1814"/>
          </a:xfrm>
        </p:grpSpPr>
        <p:grpSp>
          <p:nvGrpSpPr>
            <p:cNvPr id="14353" name="Group 23"/>
            <p:cNvGrpSpPr>
              <a:grpSpLocks/>
            </p:cNvGrpSpPr>
            <p:nvPr/>
          </p:nvGrpSpPr>
          <p:grpSpPr bwMode="auto">
            <a:xfrm>
              <a:off x="1678" y="1434"/>
              <a:ext cx="1225" cy="1520"/>
              <a:chOff x="1678" y="1434"/>
              <a:chExt cx="1225" cy="1520"/>
            </a:xfrm>
          </p:grpSpPr>
          <p:sp>
            <p:nvSpPr>
              <p:cNvPr id="14358" name="Oval 24"/>
              <p:cNvSpPr>
                <a:spLocks noChangeArrowheads="1"/>
              </p:cNvSpPr>
              <p:nvPr/>
            </p:nvSpPr>
            <p:spPr bwMode="auto">
              <a:xfrm>
                <a:off x="1678" y="1434"/>
                <a:ext cx="113" cy="1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59" name="Line 25"/>
              <p:cNvSpPr>
                <a:spLocks noChangeShapeType="1"/>
              </p:cNvSpPr>
              <p:nvPr/>
            </p:nvSpPr>
            <p:spPr bwMode="auto">
              <a:xfrm>
                <a:off x="1723" y="1480"/>
                <a:ext cx="1180" cy="1474"/>
              </a:xfrm>
              <a:prstGeom prst="line">
                <a:avLst/>
              </a:prstGeom>
              <a:noFill/>
              <a:ln w="603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4" name="Group 26"/>
            <p:cNvGrpSpPr>
              <a:grpSpLocks/>
            </p:cNvGrpSpPr>
            <p:nvPr/>
          </p:nvGrpSpPr>
          <p:grpSpPr bwMode="auto">
            <a:xfrm>
              <a:off x="2857" y="2908"/>
              <a:ext cx="1293" cy="340"/>
              <a:chOff x="2857" y="2908"/>
              <a:chExt cx="1293" cy="340"/>
            </a:xfrm>
          </p:grpSpPr>
          <p:sp>
            <p:nvSpPr>
              <p:cNvPr id="14355" name="Oval 27"/>
              <p:cNvSpPr>
                <a:spLocks noChangeArrowheads="1"/>
              </p:cNvSpPr>
              <p:nvPr/>
            </p:nvSpPr>
            <p:spPr bwMode="auto">
              <a:xfrm>
                <a:off x="4037" y="3135"/>
                <a:ext cx="113" cy="1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56" name="Oval 28"/>
              <p:cNvSpPr>
                <a:spLocks noChangeArrowheads="1"/>
              </p:cNvSpPr>
              <p:nvPr/>
            </p:nvSpPr>
            <p:spPr bwMode="auto">
              <a:xfrm>
                <a:off x="2857" y="2908"/>
                <a:ext cx="113" cy="1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57" name="Line 29"/>
              <p:cNvSpPr>
                <a:spLocks noChangeShapeType="1"/>
              </p:cNvSpPr>
              <p:nvPr/>
            </p:nvSpPr>
            <p:spPr bwMode="auto">
              <a:xfrm>
                <a:off x="2925" y="2976"/>
                <a:ext cx="1180" cy="227"/>
              </a:xfrm>
              <a:prstGeom prst="line">
                <a:avLst/>
              </a:prstGeom>
              <a:noFill/>
              <a:ln w="603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179388" y="6200775"/>
            <a:ext cx="8785225" cy="4524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>
                <a:solidFill>
                  <a:srgbClr val="FF3300"/>
                </a:solidFill>
              </a:rPr>
              <a:t>Причинно-следственная связь: дисбаланс синтеза эндогормонов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9"/>
          <p:cNvSpPr txBox="1">
            <a:spLocks noChangeArrowheads="1"/>
          </p:cNvSpPr>
          <p:nvPr/>
        </p:nvSpPr>
        <p:spPr bwMode="auto">
          <a:xfrm>
            <a:off x="1467619" y="247531"/>
            <a:ext cx="6105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Смертность в России (2023 г.): </a:t>
            </a:r>
          </a:p>
        </p:txBody>
      </p:sp>
      <p:sp>
        <p:nvSpPr>
          <p:cNvPr id="15363" name="Text Box 30"/>
          <p:cNvSpPr txBox="1">
            <a:spLocks noChangeArrowheads="1"/>
          </p:cNvSpPr>
          <p:nvPr/>
        </p:nvSpPr>
        <p:spPr bwMode="auto">
          <a:xfrm>
            <a:off x="1214687" y="1743342"/>
            <a:ext cx="66666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от болезней системы к</a:t>
            </a:r>
            <a:r>
              <a:rPr lang="en-US" altLang="ru-RU" sz="2800" dirty="0"/>
              <a:t>p</a:t>
            </a:r>
            <a:r>
              <a:rPr lang="ru-RU" altLang="ru-RU" sz="2800" dirty="0" err="1"/>
              <a:t>овообращения</a:t>
            </a:r>
            <a:endParaRPr lang="ru-RU" altLang="ru-RU" sz="2800" dirty="0"/>
          </a:p>
          <a:p>
            <a:pPr algn="ctr" eaLnBrk="1" hangingPunct="1"/>
            <a:r>
              <a:rPr lang="ru-RU" altLang="ru-RU" sz="2800" dirty="0"/>
              <a:t>814 000 человек</a:t>
            </a:r>
          </a:p>
        </p:txBody>
      </p:sp>
      <p:sp>
        <p:nvSpPr>
          <p:cNvPr id="139295" name="Text Box 31"/>
          <p:cNvSpPr txBox="1">
            <a:spLocks noChangeArrowheads="1"/>
          </p:cNvSpPr>
          <p:nvPr/>
        </p:nvSpPr>
        <p:spPr bwMode="auto">
          <a:xfrm>
            <a:off x="2211744" y="2681971"/>
            <a:ext cx="538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(</a:t>
            </a:r>
            <a:r>
              <a:rPr lang="ru-RU" altLang="ru-RU" sz="2800" b="1" dirty="0"/>
              <a:t>46,2% от общей смертности</a:t>
            </a:r>
            <a:r>
              <a:rPr lang="ru-RU" altLang="ru-RU" sz="2800" dirty="0"/>
              <a:t>)</a:t>
            </a:r>
          </a:p>
        </p:txBody>
      </p:sp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1315997" y="4143820"/>
            <a:ext cx="6565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от злокачественных новообразований</a:t>
            </a:r>
          </a:p>
          <a:p>
            <a:pPr algn="ctr" eaLnBrk="1" hangingPunct="1"/>
            <a:r>
              <a:rPr lang="ru-RU" altLang="ru-RU" sz="2800" dirty="0"/>
              <a:t>284 000 человек</a:t>
            </a:r>
          </a:p>
        </p:txBody>
      </p:sp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5642386" y="6375021"/>
            <a:ext cx="3400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>
                <a:hlinkClick r:id="rId2"/>
              </a:rPr>
              <a:t>https://spid.center/ru/posts/9853#</a:t>
            </a:r>
            <a:r>
              <a:rPr lang="en-US" altLang="ru-RU" sz="1600" dirty="0"/>
              <a:t>:</a:t>
            </a:r>
            <a:r>
              <a:rPr lang="ru-RU" altLang="ru-RU" sz="1600" dirty="0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115888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Результаты эпидемиологических и клинических исследований в США и Западной Европе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50825" y="1268413"/>
            <a:ext cx="8893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dirty="0"/>
              <a:t>Повышенное потребление </a:t>
            </a:r>
            <a:r>
              <a:rPr lang="el-GR" altLang="ru-RU" sz="2800" dirty="0">
                <a:cs typeface="Arial" panose="020B0604020202020204" pitchFamily="34" charset="0"/>
              </a:rPr>
              <a:t>ω</a:t>
            </a:r>
            <a:r>
              <a:rPr lang="ru-RU" altLang="ru-RU" sz="2800" dirty="0"/>
              <a:t>3 ПНЖК:</a:t>
            </a:r>
          </a:p>
          <a:p>
            <a:r>
              <a:rPr lang="ru-RU" altLang="ru-RU" sz="2800" dirty="0"/>
              <a:t>1) почти в 10 раз снижает риск сердечнососудистых заболеваний у здоровых людей,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36538" y="2600325"/>
            <a:ext cx="8907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2) на 35% снижает смертность от этих заболеваний.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50825" y="3962311"/>
            <a:ext cx="8709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/>
              <a:t>ЭПК увеличивает синтез </a:t>
            </a:r>
            <a:r>
              <a:rPr lang="ru-RU" altLang="ru-RU" sz="2400" dirty="0" err="1"/>
              <a:t>эйкозаноидов</a:t>
            </a:r>
            <a:r>
              <a:rPr lang="ru-RU" altLang="ru-RU" sz="2400" dirty="0"/>
              <a:t>, расширяющих сосуды, снижающих </a:t>
            </a:r>
            <a:r>
              <a:rPr lang="ru-RU" altLang="ru-RU" sz="2400" dirty="0" err="1"/>
              <a:t>тромбообразование</a:t>
            </a:r>
            <a:r>
              <a:rPr lang="ru-RU" altLang="ru-RU" sz="2400" dirty="0"/>
              <a:t> и артериальное давление;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592388" y="3321050"/>
            <a:ext cx="383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Механизмы действия: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250825" y="5300663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ДГК ингибирует </a:t>
            </a:r>
            <a:r>
              <a:rPr lang="ru-RU" altLang="ru-RU" sz="2400" dirty="0" err="1"/>
              <a:t>циклооксигеназу</a:t>
            </a:r>
            <a:r>
              <a:rPr lang="ru-RU" altLang="ru-RU" sz="2400" dirty="0"/>
              <a:t>, обеспечивает эффективное проведение сигналов в нервных клетках, препятствующих аритмии и спазмам сердца и сосудов.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4" grpId="0"/>
      <p:bldP spid="135175" grpId="0"/>
      <p:bldP spid="135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376363"/>
            <a:ext cx="7597775" cy="2135188"/>
            <a:chOff x="0" y="867"/>
            <a:chExt cx="4786" cy="1345"/>
          </a:xfrm>
        </p:grpSpPr>
        <p:sp>
          <p:nvSpPr>
            <p:cNvPr id="17415" name="Rectangle 2"/>
            <p:cNvSpPr>
              <a:spLocks noChangeArrowheads="1"/>
            </p:cNvSpPr>
            <p:nvPr/>
          </p:nvSpPr>
          <p:spPr bwMode="auto">
            <a:xfrm>
              <a:off x="0" y="867"/>
              <a:ext cx="25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 err="1"/>
                <a:t>American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Heart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Association</a:t>
              </a:r>
              <a:r>
                <a:rPr lang="ru-RU" altLang="ru-RU" dirty="0"/>
                <a:t> </a:t>
              </a:r>
            </a:p>
          </p:txBody>
        </p:sp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0" y="1570"/>
              <a:ext cx="40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/>
                <a:t>UK </a:t>
              </a:r>
              <a:r>
                <a:rPr lang="ru-RU" altLang="ru-RU" sz="2400" dirty="0" err="1"/>
                <a:t>Scientific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Advisory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Committee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on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Nutrition</a:t>
              </a:r>
              <a:r>
                <a:rPr lang="ru-RU" altLang="ru-RU" sz="2400" dirty="0"/>
                <a:t> </a:t>
              </a:r>
            </a:p>
          </p:txBody>
        </p:sp>
        <p:sp>
          <p:nvSpPr>
            <p:cNvPr id="17417" name="Rectangle 5"/>
            <p:cNvSpPr>
              <a:spLocks noChangeArrowheads="1"/>
            </p:cNvSpPr>
            <p:nvPr/>
          </p:nvSpPr>
          <p:spPr bwMode="auto">
            <a:xfrm>
              <a:off x="0" y="1924"/>
              <a:ext cx="4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 dirty="0" err="1"/>
                <a:t>Agence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Francaise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de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Securite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Sanitaire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des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Aliments</a:t>
              </a:r>
              <a:endParaRPr lang="ru-RU" altLang="ru-RU" sz="2400" dirty="0"/>
            </a:p>
          </p:txBody>
        </p:sp>
        <p:sp>
          <p:nvSpPr>
            <p:cNvPr id="17418" name="Rectangle 6"/>
            <p:cNvSpPr>
              <a:spLocks noChangeArrowheads="1"/>
            </p:cNvSpPr>
            <p:nvPr/>
          </p:nvSpPr>
          <p:spPr bwMode="auto">
            <a:xfrm>
              <a:off x="0" y="1207"/>
              <a:ext cx="26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 err="1"/>
                <a:t>American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Dietetic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Association</a:t>
              </a:r>
              <a:endParaRPr lang="ru-RU" altLang="ru-RU" sz="2400" dirty="0"/>
            </a:p>
          </p:txBody>
        </p:sp>
      </p:grp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79388" y="152400"/>
            <a:ext cx="8193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Всемирная организация здравоохранения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0" y="4724400"/>
            <a:ext cx="867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/>
              <a:t>персональное потребление ЭПК+ДГК</a:t>
            </a:r>
            <a:endParaRPr lang="en-US" altLang="ru-RU" sz="3200" dirty="0"/>
          </a:p>
          <a:p>
            <a:pPr algn="ctr"/>
            <a:r>
              <a:rPr lang="ru-RU" altLang="ru-RU" sz="3200" dirty="0"/>
              <a:t> </a:t>
            </a:r>
            <a:r>
              <a:rPr lang="en-US" altLang="ru-RU" sz="3200" dirty="0">
                <a:solidFill>
                  <a:srgbClr val="FF0000"/>
                </a:solidFill>
              </a:rPr>
              <a:t>0.5 - 1 </a:t>
            </a:r>
            <a:r>
              <a:rPr lang="ru-RU" altLang="ru-RU" sz="3200" dirty="0">
                <a:solidFill>
                  <a:srgbClr val="FF0000"/>
                </a:solidFill>
              </a:rPr>
              <a:t>г </a:t>
            </a:r>
            <a:r>
              <a:rPr lang="en-US" altLang="ru-RU" sz="32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ru-RU" altLang="ru-RU" sz="3200" dirty="0">
                <a:solidFill>
                  <a:srgbClr val="FF0000"/>
                </a:solidFill>
              </a:rPr>
              <a:t> </a:t>
            </a:r>
            <a:r>
              <a:rPr lang="ru-RU" altLang="ru-RU" sz="3200" dirty="0" err="1">
                <a:solidFill>
                  <a:srgbClr val="FF0000"/>
                </a:solidFill>
              </a:rPr>
              <a:t>сут</a:t>
            </a:r>
            <a:r>
              <a:rPr lang="ru-RU" altLang="ru-RU" sz="3200" dirty="0">
                <a:solidFill>
                  <a:srgbClr val="FF0000"/>
                </a:solidFill>
              </a:rPr>
              <a:t>.</a:t>
            </a:r>
            <a:r>
              <a:rPr lang="en-US" altLang="ru-RU" sz="3200" baseline="30000" dirty="0">
                <a:solidFill>
                  <a:srgbClr val="FF0000"/>
                </a:solidFill>
              </a:rPr>
              <a:t>−1</a:t>
            </a:r>
            <a:r>
              <a:rPr lang="en-US" altLang="ru-RU" sz="3200" dirty="0">
                <a:solidFill>
                  <a:srgbClr val="FF0000"/>
                </a:solidFill>
              </a:rPr>
              <a:t> 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935038" y="3644900"/>
            <a:ext cx="7377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Рекомендации для предотвращения </a:t>
            </a:r>
            <a:r>
              <a:rPr lang="ru-RU" altLang="ru-RU" sz="2800" dirty="0" err="1"/>
              <a:t>сердечнососудистых</a:t>
            </a:r>
            <a:r>
              <a:rPr lang="ru-RU" altLang="ru-RU" sz="2800" dirty="0"/>
              <a:t> заболеваний:</a:t>
            </a:r>
          </a:p>
        </p:txBody>
      </p:sp>
      <p:pic>
        <p:nvPicPr>
          <p:cNvPr id="17414" name="Picture 12" descr="World-Health-Organiz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800100"/>
            <a:ext cx="187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F170-72C0-4E0C-A792-F69974616C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  <p:bldP spid="13722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14310</TotalTime>
  <Words>1444</Words>
  <Application>Microsoft Office PowerPoint</Application>
  <PresentationFormat>Экран (4:3)</PresentationFormat>
  <Paragraphs>227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Копытов</cp:lastModifiedBy>
  <cp:revision>1043</cp:revision>
  <dcterms:created xsi:type="dcterms:W3CDTF">2020-01-10T03:00:35Z</dcterms:created>
  <dcterms:modified xsi:type="dcterms:W3CDTF">2025-03-21T09:36:32Z</dcterms:modified>
</cp:coreProperties>
</file>